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91" r:id="rId4"/>
    <p:sldId id="290" r:id="rId5"/>
    <p:sldId id="292" r:id="rId6"/>
    <p:sldId id="297" r:id="rId7"/>
    <p:sldId id="296" r:id="rId8"/>
    <p:sldId id="298" r:id="rId9"/>
    <p:sldId id="294" r:id="rId10"/>
    <p:sldId id="300" r:id="rId11"/>
    <p:sldId id="293" r:id="rId12"/>
    <p:sldId id="299" r:id="rId13"/>
  </p:sldIdLst>
  <p:sldSz cx="18288000" cy="10287000"/>
  <p:notesSz cx="6858000" cy="9144000"/>
  <p:embeddedFontLst>
    <p:embeddedFont>
      <p:font typeface="Montserrat Semi-Bold" panose="020B0604020202020204" charset="-94"/>
      <p:regular r:id="rId15"/>
    </p:embeddedFont>
    <p:embeddedFont>
      <p:font typeface="Montserrat Extra-Light" panose="020B0604020202020204" charset="-94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ontserrat Semi-Bold Bold" panose="020B0604020202020204" charset="-9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2866AB-B6FD-4B4C-8CAC-B49FD58CEE26}" type="datetimeFigureOut">
              <a:rPr lang="tr-TR" smtClean="0"/>
              <a:t>18.05.2022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A24FC-0810-4D7F-BECA-7370A4F0E6F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10776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Prototip detaylarını daha iyi çalışın, ekonomik</a:t>
            </a:r>
            <a:r>
              <a:rPr lang="tr-TR" baseline="0" dirty="0"/>
              <a:t> kısım için de detaylı araştırma yapın.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A24FC-0810-4D7F-BECA-7370A4F0E6F0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1471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45298" y="0"/>
            <a:ext cx="11406299" cy="8590886"/>
          </a:xfrm>
          <a:prstGeom prst="rect">
            <a:avLst/>
          </a:prstGeom>
          <a:solidFill>
            <a:srgbClr val="10609D">
              <a:alpha val="89804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1361249" y="1638300"/>
            <a:ext cx="10307632" cy="5003145"/>
            <a:chOff x="-1" y="-34501"/>
            <a:chExt cx="13743509" cy="4264373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1495849"/>
              <a:ext cx="13743508" cy="2734023"/>
              <a:chOff x="0" y="0"/>
              <a:chExt cx="9280221" cy="184613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9280221" cy="1846132"/>
              </a:xfrm>
              <a:custGeom>
                <a:avLst/>
                <a:gdLst/>
                <a:ahLst/>
                <a:cxnLst/>
                <a:rect l="l" t="t" r="r" b="b"/>
                <a:pathLst>
                  <a:path w="9280221" h="1846132">
                    <a:moveTo>
                      <a:pt x="0" y="0"/>
                    </a:moveTo>
                    <a:lnTo>
                      <a:pt x="0" y="1846132"/>
                    </a:lnTo>
                    <a:lnTo>
                      <a:pt x="9280221" y="1846132"/>
                    </a:lnTo>
                    <a:lnTo>
                      <a:pt x="9280221" y="0"/>
                    </a:lnTo>
                    <a:lnTo>
                      <a:pt x="0" y="0"/>
                    </a:lnTo>
                    <a:close/>
                    <a:moveTo>
                      <a:pt x="9219261" y="1785172"/>
                    </a:moveTo>
                    <a:lnTo>
                      <a:pt x="59690" y="1785172"/>
                    </a:lnTo>
                    <a:lnTo>
                      <a:pt x="59690" y="59690"/>
                    </a:lnTo>
                    <a:lnTo>
                      <a:pt x="9219261" y="59690"/>
                    </a:lnTo>
                    <a:lnTo>
                      <a:pt x="9219261" y="17851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-1" y="-34501"/>
              <a:ext cx="12161289" cy="11539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tr-TR" sz="3200" spc="320" dirty="0">
                  <a:solidFill>
                    <a:srgbClr val="FFFFFF"/>
                  </a:solidFill>
                  <a:latin typeface="Montserrat Semi-Bold"/>
                </a:rPr>
                <a:t>2022 İBB Sürdürülebilir Şehirler Hackathonu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47955" y="1786769"/>
              <a:ext cx="13047598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tr-TR" sz="4000" spc="-100" dirty="0">
                  <a:solidFill>
                    <a:srgbClr val="FFFFFF"/>
                  </a:solidFill>
                  <a:latin typeface="Montserrat Semi-Bold Bold"/>
                </a:rPr>
                <a:t>TEMİZ HAVA İÇİN YAPAY AĞAÇLAR</a:t>
              </a:r>
              <a:endParaRPr lang="en-US" sz="4000" spc="-100" dirty="0">
                <a:solidFill>
                  <a:srgbClr val="FFFFFF"/>
                </a:solidFill>
                <a:latin typeface="Montserrat Semi-Bold Bold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22216" y="4322803"/>
            <a:ext cx="9662068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tr-TR" sz="2800" spc="28" dirty="0">
                <a:solidFill>
                  <a:schemeClr val="bg1"/>
                </a:solidFill>
                <a:latin typeface="Montserrat Semi-Bold"/>
              </a:rPr>
              <a:t>Better Days Takımı</a:t>
            </a:r>
          </a:p>
          <a:p>
            <a:pPr>
              <a:lnSpc>
                <a:spcPts val="4200"/>
              </a:lnSpc>
            </a:pPr>
            <a:r>
              <a:rPr lang="tr-TR" sz="2800" spc="28" dirty="0">
                <a:solidFill>
                  <a:schemeClr val="bg1"/>
                </a:solidFill>
                <a:latin typeface="Montserrat Semi-Bold"/>
              </a:rPr>
              <a:t>Eda Atalay</a:t>
            </a:r>
          </a:p>
          <a:p>
            <a:pPr>
              <a:lnSpc>
                <a:spcPts val="4200"/>
              </a:lnSpc>
            </a:pPr>
            <a:r>
              <a:rPr lang="tr-TR" sz="2800" spc="28" dirty="0">
                <a:solidFill>
                  <a:schemeClr val="bg1"/>
                </a:solidFill>
                <a:latin typeface="Montserrat Semi-Bold"/>
              </a:rPr>
              <a:t>Beyza Nur Kebeli</a:t>
            </a:r>
          </a:p>
          <a:p>
            <a:pPr>
              <a:lnSpc>
                <a:spcPts val="4200"/>
              </a:lnSpc>
            </a:pPr>
            <a:r>
              <a:rPr lang="tr-TR" sz="2800" spc="28" dirty="0">
                <a:solidFill>
                  <a:schemeClr val="bg1"/>
                </a:solidFill>
                <a:latin typeface="Montserrat Semi-Bold"/>
              </a:rPr>
              <a:t>İpek Korkmaz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4191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pc="-100" dirty="0">
                <a:solidFill>
                  <a:srgbClr val="FFFFFF"/>
                </a:solidFill>
                <a:latin typeface="Montserrat Semi-Bold Bold"/>
              </a:rPr>
              <a:t>19 MAYIS, 2022</a:t>
            </a:r>
            <a:endParaRPr lang="en-US" spc="-100" dirty="0">
              <a:solidFill>
                <a:srgbClr val="FFFFFF"/>
              </a:solidFill>
              <a:latin typeface="Montserrat Semi-Bold Bol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4600" y="3288643"/>
            <a:ext cx="3352800" cy="3352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597" y="-266700"/>
            <a:ext cx="6120396" cy="27432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3" descr="tablo içeren bir resim&#10;&#10;Açıklama otomatik olarak oluşturuldu">
            <a:extLst>
              <a:ext uri="{FF2B5EF4-FFF2-40B4-BE49-F238E27FC236}">
                <a16:creationId xmlns:a16="http://schemas.microsoft.com/office/drawing/2014/main" id="{B1901329-95BC-DB2D-ECBD-63C48510B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2224634"/>
            <a:ext cx="5193421" cy="49995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201399" y="7224735"/>
            <a:ext cx="5193421" cy="87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r-TR" b="1" spc="30" dirty="0">
                <a:solidFill>
                  <a:srgbClr val="10609D"/>
                </a:solidFill>
                <a:latin typeface="Montserrat Extra-Light"/>
              </a:rPr>
              <a:t>Modelin </a:t>
            </a:r>
            <a:r>
              <a:rPr lang="tr-TR" b="1" spc="30" dirty="0" smtClean="0">
                <a:solidFill>
                  <a:srgbClr val="10609D"/>
                </a:solidFill>
                <a:latin typeface="Montserrat Extra-Light"/>
              </a:rPr>
              <a:t>tahmin ettiği değerlerin gerçek değerlerle kıyaslanması</a:t>
            </a:r>
            <a:endParaRPr lang="en-US" b="1" spc="30" dirty="0">
              <a:solidFill>
                <a:srgbClr val="10609D"/>
              </a:solidFill>
              <a:latin typeface="Montserrat Extra-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848100"/>
            <a:ext cx="6575995" cy="1752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6000" y="5600700"/>
            <a:ext cx="6575995" cy="876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r-TR" b="1" spc="30" dirty="0" smtClean="0">
                <a:solidFill>
                  <a:srgbClr val="10609D"/>
                </a:solidFill>
                <a:latin typeface="Montserrat Extra-Light"/>
              </a:rPr>
              <a:t>4 Haftalık Ortalama AQI değerleri girildiğinde 5. hafta için modelin yaptığı tahmin</a:t>
            </a:r>
            <a:endParaRPr lang="en-US" b="1" spc="30" dirty="0">
              <a:solidFill>
                <a:srgbClr val="10609D"/>
              </a:solidFill>
              <a:latin typeface="Montserrat Extra-Light"/>
            </a:endParaRPr>
          </a:p>
        </p:txBody>
      </p:sp>
    </p:spTree>
    <p:extLst>
      <p:ext uri="{BB962C8B-B14F-4D97-AF65-F5344CB8AC3E}">
        <p14:creationId xmlns:p14="http://schemas.microsoft.com/office/powerpoint/2010/main" val="425599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797528" y="-169247"/>
            <a:ext cx="9689430" cy="10796629"/>
          </a:xfrm>
          <a:prstGeom prst="rect">
            <a:avLst/>
          </a:prstGeom>
          <a:solidFill>
            <a:srgbClr val="10609D"/>
          </a:solidFill>
        </p:spPr>
      </p:sp>
      <p:grpSp>
        <p:nvGrpSpPr>
          <p:cNvPr id="3" name="Group 3"/>
          <p:cNvGrpSpPr/>
          <p:nvPr/>
        </p:nvGrpSpPr>
        <p:grpSpPr>
          <a:xfrm>
            <a:off x="9829800" y="350523"/>
            <a:ext cx="7391400" cy="8796283"/>
            <a:chOff x="0" y="-82127"/>
            <a:chExt cx="9855200" cy="11728369"/>
          </a:xfrm>
        </p:grpSpPr>
        <p:sp>
          <p:nvSpPr>
            <p:cNvPr id="4" name="TextBox 4"/>
            <p:cNvSpPr txBox="1"/>
            <p:nvPr/>
          </p:nvSpPr>
          <p:spPr>
            <a:xfrm>
              <a:off x="0" y="-82127"/>
              <a:ext cx="9539053" cy="848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320"/>
                </a:lnSpc>
              </a:pPr>
              <a:endParaRPr lang="en-US" sz="3800" spc="190" dirty="0">
                <a:solidFill>
                  <a:srgbClr val="FFFFFF"/>
                </a:solidFill>
                <a:latin typeface="Montserrat Semi-Bold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198945"/>
              <a:ext cx="9855200" cy="104472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>
                <a:lnSpc>
                  <a:spcPts val="4725"/>
                </a:lnSpc>
                <a:buFont typeface="Arial" panose="020B0604020202020204" pitchFamily="34" charset="0"/>
                <a:buChar char="•"/>
              </a:pPr>
              <a:r>
                <a:rPr lang="tr-TR" sz="3150" spc="31" dirty="0">
                  <a:solidFill>
                    <a:srgbClr val="FFFFFF"/>
                  </a:solidFill>
                  <a:latin typeface="Montserrat Extra-Light"/>
                </a:rPr>
                <a:t>Başlangıç olarak en yüksek AQI değerlerini aldığımız</a:t>
              </a:r>
            </a:p>
            <a:p>
              <a:pPr marL="914400" lvl="1" indent="-457200">
                <a:lnSpc>
                  <a:spcPts val="4725"/>
                </a:lnSpc>
                <a:buFont typeface="Wingdings" panose="05000000000000000000" pitchFamily="2" charset="2"/>
                <a:buChar char="§"/>
              </a:pPr>
              <a:r>
                <a:rPr lang="tr-TR" sz="3150" b="1" spc="31" dirty="0">
                  <a:solidFill>
                    <a:srgbClr val="FFFFFF"/>
                  </a:solidFill>
                  <a:latin typeface="Montserrat Extra-Light"/>
                </a:rPr>
                <a:t>Sultangazi</a:t>
              </a:r>
            </a:p>
            <a:p>
              <a:pPr marL="914400" lvl="1" indent="-457200">
                <a:lnSpc>
                  <a:spcPts val="4725"/>
                </a:lnSpc>
                <a:buFont typeface="Wingdings" panose="05000000000000000000" pitchFamily="2" charset="2"/>
                <a:buChar char="§"/>
              </a:pPr>
              <a:r>
                <a:rPr lang="tr-TR" sz="3150" b="1" spc="31" dirty="0">
                  <a:solidFill>
                    <a:srgbClr val="FFFFFF"/>
                  </a:solidFill>
                  <a:latin typeface="Montserrat Extra-Light"/>
                </a:rPr>
                <a:t>Kağıthane</a:t>
              </a:r>
            </a:p>
            <a:p>
              <a:pPr marL="914400" lvl="1" indent="-457200">
                <a:lnSpc>
                  <a:spcPts val="4725"/>
                </a:lnSpc>
                <a:buFont typeface="Wingdings" panose="05000000000000000000" pitchFamily="2" charset="2"/>
                <a:buChar char="§"/>
              </a:pPr>
              <a:r>
                <a:rPr lang="tr-TR" sz="3150" b="1" spc="31" dirty="0">
                  <a:solidFill>
                    <a:srgbClr val="FFFFFF"/>
                  </a:solidFill>
                  <a:latin typeface="Montserrat Extra-Light"/>
                </a:rPr>
                <a:t>Fatih</a:t>
              </a:r>
            </a:p>
            <a:p>
              <a:pPr marL="914400" lvl="1" indent="-457200">
                <a:lnSpc>
                  <a:spcPts val="4725"/>
                </a:lnSpc>
                <a:buFont typeface="Wingdings" panose="05000000000000000000" pitchFamily="2" charset="2"/>
                <a:buChar char="§"/>
              </a:pPr>
              <a:r>
                <a:rPr lang="tr-TR" sz="3150" b="1" spc="31" dirty="0">
                  <a:solidFill>
                    <a:srgbClr val="FFFFFF"/>
                  </a:solidFill>
                  <a:latin typeface="Montserrat Extra-Light"/>
                </a:rPr>
                <a:t>Kadıköy</a:t>
              </a:r>
            </a:p>
            <a:p>
              <a:pPr>
                <a:lnSpc>
                  <a:spcPts val="4725"/>
                </a:lnSpc>
              </a:pPr>
              <a:r>
                <a:rPr lang="tr-TR" sz="3150" spc="31" dirty="0">
                  <a:solidFill>
                    <a:srgbClr val="FFFFFF"/>
                  </a:solidFill>
                  <a:latin typeface="Montserrat Extra-Light"/>
                </a:rPr>
                <a:t>ilçeleri yapay ağaç konumlandırması için en uygun ilçeler.</a:t>
              </a:r>
            </a:p>
            <a:p>
              <a:pPr marL="457200" indent="-457200">
                <a:lnSpc>
                  <a:spcPts val="4725"/>
                </a:lnSpc>
                <a:buFont typeface="Arial" panose="020B0604020202020204" pitchFamily="34" charset="0"/>
                <a:buChar char="•"/>
              </a:pPr>
              <a:r>
                <a:rPr lang="tr-TR" sz="3150" spc="31" dirty="0">
                  <a:solidFill>
                    <a:srgbClr val="FFFFFF"/>
                  </a:solidFill>
                  <a:latin typeface="Montserrat Extra-Light"/>
                </a:rPr>
                <a:t>LSTM modelimizle de gelecek aylarda yapay ağaçların taşınabileceği yerleri tespit edebiliriz.</a:t>
              </a:r>
            </a:p>
            <a:p>
              <a:pPr>
                <a:lnSpc>
                  <a:spcPts val="4725"/>
                </a:lnSpc>
              </a:pPr>
              <a:endParaRPr lang="tr-TR" sz="3150" spc="31" dirty="0">
                <a:solidFill>
                  <a:srgbClr val="FFFFFF"/>
                </a:solidFill>
                <a:latin typeface="Montserrat Extra-Light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09451" y="466034"/>
            <a:ext cx="8286645" cy="8362705"/>
            <a:chOff x="0" y="0"/>
            <a:chExt cx="7460676" cy="75291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60676" cy="7529155"/>
            </a:xfrm>
            <a:custGeom>
              <a:avLst/>
              <a:gdLst/>
              <a:ahLst/>
              <a:cxnLst/>
              <a:rect l="l" t="t" r="r" b="b"/>
              <a:pathLst>
                <a:path w="7460676" h="7529155">
                  <a:moveTo>
                    <a:pt x="0" y="0"/>
                  </a:moveTo>
                  <a:lnTo>
                    <a:pt x="0" y="7529155"/>
                  </a:lnTo>
                  <a:lnTo>
                    <a:pt x="7460676" y="7529155"/>
                  </a:lnTo>
                  <a:lnTo>
                    <a:pt x="7460676" y="0"/>
                  </a:lnTo>
                  <a:lnTo>
                    <a:pt x="0" y="0"/>
                  </a:lnTo>
                  <a:close/>
                  <a:moveTo>
                    <a:pt x="7399716" y="7468195"/>
                  </a:moveTo>
                  <a:lnTo>
                    <a:pt x="59690" y="7468195"/>
                  </a:lnTo>
                  <a:lnTo>
                    <a:pt x="59690" y="59690"/>
                  </a:lnTo>
                  <a:lnTo>
                    <a:pt x="7399716" y="59690"/>
                  </a:lnTo>
                  <a:lnTo>
                    <a:pt x="7399716" y="7468195"/>
                  </a:lnTo>
                  <a:close/>
                </a:path>
              </a:pathLst>
            </a:custGeom>
            <a:solidFill>
              <a:srgbClr val="10609D">
                <a:alpha val="9804"/>
              </a:srgbClr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28700" y="4066381"/>
            <a:ext cx="5728160" cy="101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52"/>
              </a:lnSpc>
            </a:pPr>
            <a:r>
              <a:rPr lang="tr-TR" sz="6425" spc="-64" dirty="0">
                <a:solidFill>
                  <a:srgbClr val="10609D"/>
                </a:solidFill>
                <a:latin typeface="Montserrat Semi-Bold Bold"/>
              </a:rPr>
              <a:t>SONUÇLAR</a:t>
            </a:r>
            <a:endParaRPr lang="en-US" sz="6425" spc="-64" dirty="0">
              <a:solidFill>
                <a:srgbClr val="10609D"/>
              </a:solidFill>
              <a:latin typeface="Montserrat Semi-Bold Bold"/>
            </a:endParaRPr>
          </a:p>
        </p:txBody>
      </p:sp>
    </p:spTree>
    <p:extLst>
      <p:ext uri="{BB962C8B-B14F-4D97-AF65-F5344CB8AC3E}">
        <p14:creationId xmlns:p14="http://schemas.microsoft.com/office/powerpoint/2010/main" val="128513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10609D">
              <a:alpha val="89804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3653864" y="3162300"/>
            <a:ext cx="11007567" cy="4469745"/>
            <a:chOff x="0" y="1495849"/>
            <a:chExt cx="13743508" cy="2734023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1495849"/>
              <a:ext cx="13743508" cy="2734023"/>
              <a:chOff x="0" y="0"/>
              <a:chExt cx="9280221" cy="184613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9280221" cy="1846132"/>
              </a:xfrm>
              <a:custGeom>
                <a:avLst/>
                <a:gdLst/>
                <a:ahLst/>
                <a:cxnLst/>
                <a:rect l="l" t="t" r="r" b="b"/>
                <a:pathLst>
                  <a:path w="9280221" h="1846132">
                    <a:moveTo>
                      <a:pt x="0" y="0"/>
                    </a:moveTo>
                    <a:lnTo>
                      <a:pt x="0" y="1846132"/>
                    </a:lnTo>
                    <a:lnTo>
                      <a:pt x="9280221" y="1846132"/>
                    </a:lnTo>
                    <a:lnTo>
                      <a:pt x="9280221" y="0"/>
                    </a:lnTo>
                    <a:lnTo>
                      <a:pt x="0" y="0"/>
                    </a:lnTo>
                    <a:close/>
                    <a:moveTo>
                      <a:pt x="9219261" y="1785172"/>
                    </a:moveTo>
                    <a:lnTo>
                      <a:pt x="59690" y="1785172"/>
                    </a:lnTo>
                    <a:lnTo>
                      <a:pt x="59690" y="59690"/>
                    </a:lnTo>
                    <a:lnTo>
                      <a:pt x="9219261" y="59690"/>
                    </a:lnTo>
                    <a:lnTo>
                      <a:pt x="9219261" y="17851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347954" y="2199398"/>
              <a:ext cx="13047598" cy="1524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/>
              <a:r>
                <a:rPr lang="tr-TR" sz="5400" spc="-100" dirty="0">
                  <a:solidFill>
                    <a:srgbClr val="FFFFFF"/>
                  </a:solidFill>
                  <a:latin typeface="Montserrat Semi-Bold Bold"/>
                </a:rPr>
                <a:t>BİZİ DİNLEDİĞİNİZ İÇİN </a:t>
              </a:r>
              <a:r>
                <a:rPr lang="tr-TR" sz="5400" spc="-100" dirty="0" smtClean="0">
                  <a:solidFill>
                    <a:srgbClr val="FFFFFF"/>
                  </a:solidFill>
                  <a:latin typeface="Montserrat Semi-Bold Bold"/>
                </a:rPr>
                <a:t>TEŞEKKÜR EDERİZ.</a:t>
              </a:r>
              <a:endParaRPr lang="tr-TR" sz="5400" spc="-100" dirty="0">
                <a:solidFill>
                  <a:srgbClr val="FFFFFF"/>
                </a:solidFill>
                <a:latin typeface="Montserrat Semi-Bold Bold"/>
              </a:endParaRPr>
            </a:p>
            <a:p>
              <a:pPr algn="ctr"/>
              <a:endParaRPr lang="tr-TR" sz="5400" spc="-100" dirty="0">
                <a:solidFill>
                  <a:srgbClr val="FFFFFF"/>
                </a:solidFill>
                <a:latin typeface="Montserrat Semi-Bold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596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797528" y="-169247"/>
            <a:ext cx="9689430" cy="10796629"/>
          </a:xfrm>
          <a:prstGeom prst="rect">
            <a:avLst/>
          </a:prstGeom>
          <a:solidFill>
            <a:srgbClr val="10609D"/>
          </a:solidFill>
        </p:spPr>
      </p:sp>
      <p:grpSp>
        <p:nvGrpSpPr>
          <p:cNvPr id="3" name="Group 3"/>
          <p:cNvGrpSpPr/>
          <p:nvPr/>
        </p:nvGrpSpPr>
        <p:grpSpPr>
          <a:xfrm>
            <a:off x="9942631" y="2822275"/>
            <a:ext cx="7154290" cy="4821833"/>
            <a:chOff x="0" y="-82127"/>
            <a:chExt cx="9539053" cy="6429111"/>
          </a:xfrm>
        </p:grpSpPr>
        <p:sp>
          <p:nvSpPr>
            <p:cNvPr id="4" name="TextBox 4"/>
            <p:cNvSpPr txBox="1"/>
            <p:nvPr/>
          </p:nvSpPr>
          <p:spPr>
            <a:xfrm>
              <a:off x="0" y="-82127"/>
              <a:ext cx="9539053" cy="848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320"/>
                </a:lnSpc>
              </a:pPr>
              <a:endParaRPr lang="en-US" sz="3800" spc="190" dirty="0">
                <a:solidFill>
                  <a:srgbClr val="FFFFFF"/>
                </a:solidFill>
                <a:latin typeface="Montserrat Semi-Bold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82127"/>
              <a:ext cx="9539053" cy="64291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>
                <a:lnSpc>
                  <a:spcPts val="4725"/>
                </a:lnSpc>
                <a:buFont typeface="Arial" panose="020B0604020202020204" pitchFamily="34" charset="0"/>
                <a:buChar char="•"/>
              </a:pPr>
              <a:r>
                <a:rPr lang="en-US" sz="3150" spc="31" dirty="0" err="1">
                  <a:solidFill>
                    <a:srgbClr val="FFFFFF"/>
                  </a:solidFill>
                  <a:latin typeface="Montserrat Extra-Light"/>
                </a:rPr>
                <a:t>Hava</a:t>
              </a:r>
              <a:r>
                <a:rPr lang="en-US" sz="3150" spc="31" dirty="0">
                  <a:solidFill>
                    <a:srgbClr val="FFFFFF"/>
                  </a:solidFill>
                  <a:latin typeface="Montserrat Extra-Light"/>
                </a:rPr>
                <a:t> </a:t>
              </a:r>
              <a:r>
                <a:rPr lang="en-US" sz="3150" spc="31" dirty="0" err="1">
                  <a:solidFill>
                    <a:srgbClr val="FFFFFF"/>
                  </a:solidFill>
                  <a:latin typeface="Montserrat Extra-Light"/>
                </a:rPr>
                <a:t>kirliliğinin</a:t>
              </a:r>
              <a:r>
                <a:rPr lang="en-US" sz="3150" spc="31" dirty="0">
                  <a:solidFill>
                    <a:srgbClr val="FFFFFF"/>
                  </a:solidFill>
                  <a:latin typeface="Montserrat Extra-Light"/>
                </a:rPr>
                <a:t> (</a:t>
              </a:r>
              <a:r>
                <a:rPr lang="en-US" sz="3150" spc="31" dirty="0" err="1">
                  <a:solidFill>
                    <a:srgbClr val="FFFFFF"/>
                  </a:solidFill>
                  <a:latin typeface="Montserrat Extra-Light"/>
                </a:rPr>
                <a:t>Hava</a:t>
              </a:r>
              <a:r>
                <a:rPr lang="en-US" sz="3150" spc="31" dirty="0">
                  <a:solidFill>
                    <a:srgbClr val="FFFFFF"/>
                  </a:solidFill>
                  <a:latin typeface="Montserrat Extra-Light"/>
                </a:rPr>
                <a:t> </a:t>
              </a:r>
              <a:r>
                <a:rPr lang="en-US" sz="3150" spc="31" dirty="0" err="1">
                  <a:solidFill>
                    <a:srgbClr val="FFFFFF"/>
                  </a:solidFill>
                  <a:latin typeface="Montserrat Extra-Light"/>
                </a:rPr>
                <a:t>Kalitesi</a:t>
              </a:r>
              <a:r>
                <a:rPr lang="en-US" sz="3150" spc="31" dirty="0">
                  <a:solidFill>
                    <a:srgbClr val="FFFFFF"/>
                  </a:solidFill>
                  <a:latin typeface="Montserrat Extra-Light"/>
                </a:rPr>
                <a:t> </a:t>
              </a:r>
              <a:r>
                <a:rPr lang="en-US" sz="3150" spc="31" dirty="0" err="1">
                  <a:solidFill>
                    <a:srgbClr val="FFFFFF"/>
                  </a:solidFill>
                  <a:latin typeface="Montserrat Extra-Light"/>
                </a:rPr>
                <a:t>İndeksine</a:t>
              </a:r>
              <a:r>
                <a:rPr lang="en-US" sz="3150" spc="31" dirty="0">
                  <a:solidFill>
                    <a:srgbClr val="FFFFFF"/>
                  </a:solidFill>
                  <a:latin typeface="Montserrat Extra-Light"/>
                </a:rPr>
                <a:t> </a:t>
              </a:r>
              <a:r>
                <a:rPr lang="en-US" sz="3150" spc="31" dirty="0" err="1">
                  <a:solidFill>
                    <a:srgbClr val="FFFFFF"/>
                  </a:solidFill>
                  <a:latin typeface="Montserrat Extra-Light"/>
                </a:rPr>
                <a:t>göre</a:t>
              </a:r>
              <a:r>
                <a:rPr lang="en-US" sz="3150" spc="31" dirty="0">
                  <a:solidFill>
                    <a:srgbClr val="FFFFFF"/>
                  </a:solidFill>
                  <a:latin typeface="Montserrat Extra-Light"/>
                </a:rPr>
                <a:t>) </a:t>
              </a:r>
              <a:r>
                <a:rPr lang="en-US" sz="3150" spc="31" dirty="0" err="1">
                  <a:solidFill>
                    <a:srgbClr val="FFFFFF"/>
                  </a:solidFill>
                  <a:latin typeface="Montserrat Extra-Light"/>
                </a:rPr>
                <a:t>özellikle</a:t>
              </a:r>
              <a:r>
                <a:rPr lang="en-US" sz="3150" spc="31" dirty="0">
                  <a:solidFill>
                    <a:srgbClr val="FFFFFF"/>
                  </a:solidFill>
                  <a:latin typeface="Montserrat Extra-Light"/>
                </a:rPr>
                <a:t> </a:t>
              </a:r>
              <a:r>
                <a:rPr lang="en-US" sz="3150" spc="31" dirty="0" err="1">
                  <a:solidFill>
                    <a:srgbClr val="FFFFFF"/>
                  </a:solidFill>
                  <a:latin typeface="Montserrat Extra-Light"/>
                </a:rPr>
                <a:t>belirli</a:t>
              </a:r>
              <a:r>
                <a:rPr lang="en-US" sz="3150" spc="31" dirty="0">
                  <a:solidFill>
                    <a:srgbClr val="FFFFFF"/>
                  </a:solidFill>
                  <a:latin typeface="Montserrat Extra-Light"/>
                </a:rPr>
                <a:t> </a:t>
              </a:r>
              <a:r>
                <a:rPr lang="en-US" sz="3150" spc="31" dirty="0" err="1">
                  <a:solidFill>
                    <a:srgbClr val="FFFFFF"/>
                  </a:solidFill>
                  <a:latin typeface="Montserrat Extra-Light"/>
                </a:rPr>
                <a:t>nokta</a:t>
              </a:r>
              <a:r>
                <a:rPr lang="en-US" sz="3150" spc="31" dirty="0">
                  <a:solidFill>
                    <a:srgbClr val="FFFFFF"/>
                  </a:solidFill>
                  <a:latin typeface="Montserrat Extra-Light"/>
                </a:rPr>
                <a:t> </a:t>
              </a:r>
              <a:r>
                <a:rPr lang="en-US" sz="3150" spc="31" dirty="0" err="1">
                  <a:solidFill>
                    <a:srgbClr val="FFFFFF"/>
                  </a:solidFill>
                  <a:latin typeface="Montserrat Extra-Light"/>
                </a:rPr>
                <a:t>ve</a:t>
              </a:r>
              <a:r>
                <a:rPr lang="en-US" sz="3150" spc="31" dirty="0">
                  <a:solidFill>
                    <a:srgbClr val="FFFFFF"/>
                  </a:solidFill>
                  <a:latin typeface="Montserrat Extra-Light"/>
                </a:rPr>
                <a:t> </a:t>
              </a:r>
              <a:r>
                <a:rPr lang="en-US" sz="3150" spc="31" dirty="0" err="1">
                  <a:solidFill>
                    <a:srgbClr val="FFFFFF"/>
                  </a:solidFill>
                  <a:latin typeface="Montserrat Extra-Light"/>
                </a:rPr>
                <a:t>ilçelerde</a:t>
              </a:r>
              <a:r>
                <a:rPr lang="en-US" sz="3150" spc="31" dirty="0">
                  <a:solidFill>
                    <a:srgbClr val="FFFFFF"/>
                  </a:solidFill>
                  <a:latin typeface="Montserrat Extra-Light"/>
                </a:rPr>
                <a:t> </a:t>
              </a:r>
              <a:r>
                <a:rPr lang="en-US" sz="3150" spc="31" dirty="0" err="1">
                  <a:solidFill>
                    <a:srgbClr val="FFFFFF"/>
                  </a:solidFill>
                  <a:latin typeface="Montserrat Extra-Light"/>
                </a:rPr>
                <a:t>yüksek</a:t>
              </a:r>
              <a:r>
                <a:rPr lang="en-US" sz="3150" spc="31" dirty="0">
                  <a:solidFill>
                    <a:srgbClr val="FFFFFF"/>
                  </a:solidFill>
                  <a:latin typeface="Montserrat Extra-Light"/>
                </a:rPr>
                <a:t> </a:t>
              </a:r>
              <a:r>
                <a:rPr lang="en-US" sz="3150" spc="31" dirty="0" err="1">
                  <a:solidFill>
                    <a:srgbClr val="FFFFFF"/>
                  </a:solidFill>
                  <a:latin typeface="Montserrat Extra-Light"/>
                </a:rPr>
                <a:t>olması</a:t>
              </a:r>
              <a:endParaRPr lang="en-US" sz="3150" spc="31" dirty="0">
                <a:solidFill>
                  <a:srgbClr val="FFFFFF"/>
                </a:solidFill>
                <a:latin typeface="Montserrat Extra-Light"/>
              </a:endParaRPr>
            </a:p>
            <a:p>
              <a:pPr marL="457200" indent="-457200">
                <a:lnSpc>
                  <a:spcPts val="4725"/>
                </a:lnSpc>
                <a:buFont typeface="Arial" panose="020B0604020202020204" pitchFamily="34" charset="0"/>
                <a:buChar char="•"/>
              </a:pPr>
              <a:r>
                <a:rPr lang="en-US" sz="3150" spc="31" dirty="0" err="1">
                  <a:solidFill>
                    <a:srgbClr val="FFFFFF"/>
                  </a:solidFill>
                  <a:latin typeface="Montserrat Extra-Light"/>
                </a:rPr>
                <a:t>İstanbul’da</a:t>
              </a:r>
              <a:r>
                <a:rPr lang="en-US" sz="3150" spc="31" dirty="0">
                  <a:solidFill>
                    <a:srgbClr val="FFFFFF"/>
                  </a:solidFill>
                  <a:latin typeface="Montserrat Extra-Light"/>
                </a:rPr>
                <a:t> </a:t>
              </a:r>
              <a:r>
                <a:rPr lang="en-US" sz="3150" spc="31" dirty="0" err="1">
                  <a:solidFill>
                    <a:srgbClr val="FFFFFF"/>
                  </a:solidFill>
                  <a:latin typeface="Montserrat Extra-Light"/>
                </a:rPr>
                <a:t>ağaç</a:t>
              </a:r>
              <a:r>
                <a:rPr lang="en-US" sz="3150" spc="31" dirty="0">
                  <a:solidFill>
                    <a:srgbClr val="FFFFFF"/>
                  </a:solidFill>
                  <a:latin typeface="Montserrat Extra-Light"/>
                </a:rPr>
                <a:t> </a:t>
              </a:r>
              <a:r>
                <a:rPr lang="en-US" sz="3150" spc="31" dirty="0" err="1">
                  <a:solidFill>
                    <a:srgbClr val="FFFFFF"/>
                  </a:solidFill>
                  <a:latin typeface="Montserrat Extra-Light"/>
                </a:rPr>
                <a:t>dikilebilecek</a:t>
              </a:r>
              <a:r>
                <a:rPr lang="en-US" sz="3150" spc="31" dirty="0">
                  <a:solidFill>
                    <a:srgbClr val="FFFFFF"/>
                  </a:solidFill>
                  <a:latin typeface="Montserrat Extra-Light"/>
                </a:rPr>
                <a:t> </a:t>
              </a:r>
              <a:r>
                <a:rPr lang="en-US" sz="3150" spc="31" dirty="0" err="1">
                  <a:solidFill>
                    <a:srgbClr val="FFFFFF"/>
                  </a:solidFill>
                  <a:latin typeface="Montserrat Extra-Light"/>
                </a:rPr>
                <a:t>alanların</a:t>
              </a:r>
              <a:r>
                <a:rPr lang="en-US" sz="3150" spc="31" dirty="0">
                  <a:solidFill>
                    <a:srgbClr val="FFFFFF"/>
                  </a:solidFill>
                  <a:latin typeface="Montserrat Extra-Light"/>
                </a:rPr>
                <a:t> </a:t>
              </a:r>
              <a:r>
                <a:rPr lang="en-US" sz="3150" spc="31" dirty="0" err="1">
                  <a:solidFill>
                    <a:srgbClr val="FFFFFF"/>
                  </a:solidFill>
                  <a:latin typeface="Montserrat Extra-Light"/>
                </a:rPr>
                <a:t>azlığı</a:t>
              </a:r>
              <a:endParaRPr lang="tr-TR" sz="3150" spc="31" dirty="0">
                <a:solidFill>
                  <a:srgbClr val="FFFFFF"/>
                </a:solidFill>
                <a:latin typeface="Montserrat Extra-Light"/>
              </a:endParaRPr>
            </a:p>
            <a:p>
              <a:pPr marL="457200" indent="-457200">
                <a:lnSpc>
                  <a:spcPts val="4725"/>
                </a:lnSpc>
                <a:buFont typeface="Arial" panose="020B0604020202020204" pitchFamily="34" charset="0"/>
                <a:buChar char="•"/>
              </a:pPr>
              <a:r>
                <a:rPr lang="tr-TR" sz="3150" b="1" u="sng" spc="31" dirty="0">
                  <a:solidFill>
                    <a:srgbClr val="FFFFFF"/>
                  </a:solidFill>
                  <a:latin typeface="Montserrat Extra-Light"/>
                </a:rPr>
                <a:t>Amacımız: </a:t>
              </a:r>
              <a:r>
                <a:rPr lang="tr-TR" sz="3150" spc="31" dirty="0">
                  <a:solidFill>
                    <a:srgbClr val="FFFFFF"/>
                  </a:solidFill>
                  <a:latin typeface="Montserrat Extra-Light"/>
                </a:rPr>
                <a:t>İstanbul’daki hava kirliliğini olabildiğince azaltmak</a:t>
              </a:r>
              <a:endParaRPr lang="en-US" sz="3150" spc="31" dirty="0">
                <a:solidFill>
                  <a:srgbClr val="FFFFFF"/>
                </a:solidFill>
                <a:latin typeface="Montserrat Extra-Light"/>
              </a:endParaRPr>
            </a:p>
            <a:p>
              <a:pPr>
                <a:lnSpc>
                  <a:spcPts val="4725"/>
                </a:lnSpc>
              </a:pPr>
              <a:endParaRPr lang="en-US" sz="3150" spc="31" dirty="0">
                <a:solidFill>
                  <a:srgbClr val="FFFFFF"/>
                </a:solidFill>
                <a:latin typeface="Montserrat Extra-Light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09451" y="466034"/>
            <a:ext cx="8286645" cy="8362705"/>
            <a:chOff x="0" y="0"/>
            <a:chExt cx="7460676" cy="75291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60676" cy="7529155"/>
            </a:xfrm>
            <a:custGeom>
              <a:avLst/>
              <a:gdLst/>
              <a:ahLst/>
              <a:cxnLst/>
              <a:rect l="l" t="t" r="r" b="b"/>
              <a:pathLst>
                <a:path w="7460676" h="7529155">
                  <a:moveTo>
                    <a:pt x="0" y="0"/>
                  </a:moveTo>
                  <a:lnTo>
                    <a:pt x="0" y="7529155"/>
                  </a:lnTo>
                  <a:lnTo>
                    <a:pt x="7460676" y="7529155"/>
                  </a:lnTo>
                  <a:lnTo>
                    <a:pt x="7460676" y="0"/>
                  </a:lnTo>
                  <a:lnTo>
                    <a:pt x="0" y="0"/>
                  </a:lnTo>
                  <a:close/>
                  <a:moveTo>
                    <a:pt x="7399716" y="7468195"/>
                  </a:moveTo>
                  <a:lnTo>
                    <a:pt x="59690" y="7468195"/>
                  </a:lnTo>
                  <a:lnTo>
                    <a:pt x="59690" y="59690"/>
                  </a:lnTo>
                  <a:lnTo>
                    <a:pt x="7399716" y="59690"/>
                  </a:lnTo>
                  <a:lnTo>
                    <a:pt x="7399716" y="7468195"/>
                  </a:lnTo>
                  <a:close/>
                </a:path>
              </a:pathLst>
            </a:custGeom>
            <a:solidFill>
              <a:srgbClr val="10609D">
                <a:alpha val="9804"/>
              </a:srgbClr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66800" y="1201332"/>
            <a:ext cx="5728160" cy="2075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52"/>
              </a:lnSpc>
            </a:pPr>
            <a:r>
              <a:rPr lang="tr-TR" sz="6000" spc="-64" dirty="0">
                <a:solidFill>
                  <a:srgbClr val="10609D"/>
                </a:solidFill>
                <a:latin typeface="Montserrat Semi-Bold Bold"/>
              </a:rPr>
              <a:t>PROBLEM ve PROJE AMACI</a:t>
            </a:r>
            <a:endParaRPr lang="en-US" sz="6000" spc="-64" dirty="0">
              <a:solidFill>
                <a:srgbClr val="10609D"/>
              </a:solidFill>
              <a:latin typeface="Montserrat Semi-Bold Bold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66" y="3488684"/>
            <a:ext cx="6806828" cy="45378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048000" y="7947567"/>
            <a:ext cx="9144000" cy="58221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4500"/>
              </a:lnSpc>
            </a:pPr>
            <a:r>
              <a:rPr lang="tr-TR" b="1" spc="30" dirty="0">
                <a:solidFill>
                  <a:srgbClr val="10609D"/>
                </a:solidFill>
                <a:latin typeface="Montserrat Extra-Light"/>
              </a:rPr>
              <a:t>İstanbul</a:t>
            </a:r>
            <a:endParaRPr lang="en-US" b="1" spc="30" dirty="0">
              <a:solidFill>
                <a:srgbClr val="10609D"/>
              </a:solidFill>
              <a:latin typeface="Montserrat Extra-Light"/>
            </a:endParaRP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D40DB5ED-8839-6308-6C75-20C1AC4A0622}"/>
              </a:ext>
            </a:extLst>
          </p:cNvPr>
          <p:cNvSpPr txBox="1"/>
          <p:nvPr/>
        </p:nvSpPr>
        <p:spPr>
          <a:xfrm>
            <a:off x="9610928" y="1050757"/>
            <a:ext cx="7467600" cy="228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797528" y="-169247"/>
            <a:ext cx="9689430" cy="10796629"/>
          </a:xfrm>
          <a:prstGeom prst="rect">
            <a:avLst/>
          </a:prstGeom>
          <a:solidFill>
            <a:srgbClr val="10609D"/>
          </a:solidFill>
        </p:spPr>
      </p:sp>
      <p:grpSp>
        <p:nvGrpSpPr>
          <p:cNvPr id="3" name="Group 3"/>
          <p:cNvGrpSpPr/>
          <p:nvPr/>
        </p:nvGrpSpPr>
        <p:grpSpPr>
          <a:xfrm>
            <a:off x="9906000" y="3269019"/>
            <a:ext cx="7267121" cy="2962734"/>
            <a:chOff x="-150441" y="-2210862"/>
            <a:chExt cx="9689494" cy="3950311"/>
          </a:xfrm>
        </p:grpSpPr>
        <p:sp>
          <p:nvSpPr>
            <p:cNvPr id="4" name="TextBox 4"/>
            <p:cNvSpPr txBox="1"/>
            <p:nvPr/>
          </p:nvSpPr>
          <p:spPr>
            <a:xfrm>
              <a:off x="0" y="-82127"/>
              <a:ext cx="9539053" cy="848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320"/>
                </a:lnSpc>
              </a:pPr>
              <a:endParaRPr lang="en-US" sz="3800" spc="190" dirty="0">
                <a:solidFill>
                  <a:srgbClr val="FFFFFF"/>
                </a:solidFill>
                <a:latin typeface="Montserrat Semi-Bold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150441" y="-2210862"/>
              <a:ext cx="9539053" cy="3950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725"/>
                </a:lnSpc>
                <a:buFont typeface="Arial" panose="020B0604020202020204" pitchFamily="34" charset="0"/>
                <a:buChar char="•"/>
              </a:pPr>
              <a:r>
                <a:rPr lang="tr-TR" sz="3150" spc="31" dirty="0">
                  <a:solidFill>
                    <a:srgbClr val="FFFFFF"/>
                  </a:solidFill>
                  <a:latin typeface="Montserrat Extra-Light"/>
                </a:rPr>
                <a:t>Y</a:t>
              </a:r>
              <a:r>
                <a:rPr lang="en-US" sz="3150" spc="31" dirty="0" err="1">
                  <a:solidFill>
                    <a:srgbClr val="FFFFFF"/>
                  </a:solidFill>
                  <a:latin typeface="Montserrat Extra-Light"/>
                </a:rPr>
                <a:t>apay</a:t>
              </a:r>
              <a:r>
                <a:rPr lang="en-US" sz="3150" spc="31" dirty="0">
                  <a:solidFill>
                    <a:srgbClr val="FFFFFF"/>
                  </a:solidFill>
                  <a:latin typeface="Montserrat Extra-Light"/>
                </a:rPr>
                <a:t> </a:t>
              </a:r>
              <a:r>
                <a:rPr lang="en-US" sz="3150" spc="31" dirty="0" err="1">
                  <a:solidFill>
                    <a:srgbClr val="FFFFFF"/>
                  </a:solidFill>
                  <a:latin typeface="Montserrat Extra-Light"/>
                </a:rPr>
                <a:t>ağaçların</a:t>
              </a:r>
              <a:r>
                <a:rPr lang="en-US" sz="3150" spc="31" dirty="0">
                  <a:solidFill>
                    <a:srgbClr val="FFFFFF"/>
                  </a:solidFill>
                  <a:latin typeface="Montserrat Extra-Light"/>
                </a:rPr>
                <a:t> </a:t>
              </a:r>
              <a:r>
                <a:rPr lang="en-US" sz="3150" spc="31" dirty="0" err="1">
                  <a:solidFill>
                    <a:srgbClr val="FFFFFF"/>
                  </a:solidFill>
                  <a:latin typeface="Montserrat Extra-Light"/>
                </a:rPr>
                <a:t>tasarlanması</a:t>
              </a:r>
              <a:r>
                <a:rPr lang="en-US" sz="3150" spc="31" dirty="0">
                  <a:solidFill>
                    <a:srgbClr val="FFFFFF"/>
                  </a:solidFill>
                  <a:latin typeface="Montserrat Extra-Light"/>
                </a:rPr>
                <a:t>.</a:t>
              </a:r>
            </a:p>
            <a:p>
              <a:pPr marL="457200" indent="-457200">
                <a:lnSpc>
                  <a:spcPts val="4725"/>
                </a:lnSpc>
                <a:buFont typeface="Arial" panose="020B0604020202020204" pitchFamily="34" charset="0"/>
                <a:buChar char="•"/>
              </a:pPr>
              <a:r>
                <a:rPr lang="en-US" sz="3150" spc="31" dirty="0" err="1">
                  <a:solidFill>
                    <a:srgbClr val="FFFFFF"/>
                  </a:solidFill>
                  <a:latin typeface="Montserrat Extra-Light"/>
                </a:rPr>
                <a:t>Hava</a:t>
              </a:r>
              <a:r>
                <a:rPr lang="en-US" sz="3150" spc="31" dirty="0">
                  <a:solidFill>
                    <a:srgbClr val="FFFFFF"/>
                  </a:solidFill>
                  <a:latin typeface="Montserrat Extra-Light"/>
                </a:rPr>
                <a:t> </a:t>
              </a:r>
              <a:r>
                <a:rPr lang="en-US" sz="3150" spc="31" dirty="0" err="1">
                  <a:solidFill>
                    <a:srgbClr val="FFFFFF"/>
                  </a:solidFill>
                  <a:latin typeface="Montserrat Extra-Light"/>
                </a:rPr>
                <a:t>kirliliğinin</a:t>
              </a:r>
              <a:r>
                <a:rPr lang="en-US" sz="3150" spc="31" dirty="0">
                  <a:solidFill>
                    <a:srgbClr val="FFFFFF"/>
                  </a:solidFill>
                  <a:latin typeface="Montserrat Extra-Light"/>
                </a:rPr>
                <a:t> </a:t>
              </a:r>
              <a:r>
                <a:rPr lang="en-US" sz="3150" spc="31" dirty="0" err="1">
                  <a:solidFill>
                    <a:srgbClr val="FFFFFF"/>
                  </a:solidFill>
                  <a:latin typeface="Montserrat Extra-Light"/>
                </a:rPr>
                <a:t>yüksek</a:t>
              </a:r>
              <a:r>
                <a:rPr lang="en-US" sz="3150" spc="31" dirty="0">
                  <a:solidFill>
                    <a:srgbClr val="FFFFFF"/>
                  </a:solidFill>
                  <a:latin typeface="Montserrat Extra-Light"/>
                </a:rPr>
                <a:t> </a:t>
              </a:r>
              <a:r>
                <a:rPr lang="en-US" sz="3150" spc="31" dirty="0" err="1">
                  <a:solidFill>
                    <a:srgbClr val="FFFFFF"/>
                  </a:solidFill>
                  <a:latin typeface="Montserrat Extra-Light"/>
                </a:rPr>
                <a:t>olduğu</a:t>
              </a:r>
              <a:r>
                <a:rPr lang="en-US" sz="3150" spc="31" dirty="0">
                  <a:solidFill>
                    <a:srgbClr val="FFFFFF"/>
                  </a:solidFill>
                  <a:latin typeface="Montserrat Extra-Light"/>
                </a:rPr>
                <a:t> </a:t>
              </a:r>
              <a:r>
                <a:rPr lang="en-US" sz="3150" spc="31" dirty="0" err="1">
                  <a:solidFill>
                    <a:srgbClr val="FFFFFF"/>
                  </a:solidFill>
                  <a:latin typeface="Montserrat Extra-Light"/>
                </a:rPr>
                <a:t>ve</a:t>
              </a:r>
              <a:r>
                <a:rPr lang="en-US" sz="3150" spc="31" dirty="0">
                  <a:solidFill>
                    <a:srgbClr val="FFFFFF"/>
                  </a:solidFill>
                  <a:latin typeface="Montserrat Extra-Light"/>
                </a:rPr>
                <a:t> </a:t>
              </a:r>
              <a:r>
                <a:rPr lang="en-US" sz="3150" spc="31" dirty="0" err="1">
                  <a:solidFill>
                    <a:srgbClr val="FFFFFF"/>
                  </a:solidFill>
                  <a:latin typeface="Montserrat Extra-Light"/>
                </a:rPr>
                <a:t>ağaç</a:t>
              </a:r>
              <a:r>
                <a:rPr lang="en-US" sz="3150" spc="31" dirty="0">
                  <a:solidFill>
                    <a:srgbClr val="FFFFFF"/>
                  </a:solidFill>
                  <a:latin typeface="Montserrat Extra-Light"/>
                </a:rPr>
                <a:t> </a:t>
              </a:r>
              <a:r>
                <a:rPr lang="en-US" sz="3150" spc="31" dirty="0" err="1">
                  <a:solidFill>
                    <a:srgbClr val="FFFFFF"/>
                  </a:solidFill>
                  <a:latin typeface="Montserrat Extra-Light"/>
                </a:rPr>
                <a:t>dikilemeyecek</a:t>
              </a:r>
              <a:r>
                <a:rPr lang="en-US" sz="3150" spc="31" dirty="0">
                  <a:solidFill>
                    <a:srgbClr val="FFFFFF"/>
                  </a:solidFill>
                  <a:latin typeface="Montserrat Extra-Light"/>
                </a:rPr>
                <a:t> </a:t>
              </a:r>
              <a:r>
                <a:rPr lang="en-US" sz="3150" spc="31" dirty="0" err="1">
                  <a:solidFill>
                    <a:srgbClr val="FFFFFF"/>
                  </a:solidFill>
                  <a:latin typeface="Montserrat Extra-Light"/>
                </a:rPr>
                <a:t>durumda</a:t>
              </a:r>
              <a:r>
                <a:rPr lang="en-US" sz="3150" spc="31" dirty="0">
                  <a:solidFill>
                    <a:srgbClr val="FFFFFF"/>
                  </a:solidFill>
                  <a:latin typeface="Montserrat Extra-Light"/>
                </a:rPr>
                <a:t> </a:t>
              </a:r>
              <a:r>
                <a:rPr lang="en-US" sz="3150" spc="31" dirty="0" err="1">
                  <a:solidFill>
                    <a:srgbClr val="FFFFFF"/>
                  </a:solidFill>
                  <a:latin typeface="Montserrat Extra-Light"/>
                </a:rPr>
                <a:t>olan</a:t>
              </a:r>
              <a:r>
                <a:rPr lang="en-US" sz="3150" spc="31" dirty="0">
                  <a:solidFill>
                    <a:srgbClr val="FFFFFF"/>
                  </a:solidFill>
                  <a:latin typeface="Montserrat Extra-Light"/>
                </a:rPr>
                <a:t> </a:t>
              </a:r>
              <a:r>
                <a:rPr lang="en-US" sz="3150" spc="31" dirty="0" err="1">
                  <a:solidFill>
                    <a:srgbClr val="FFFFFF"/>
                  </a:solidFill>
                  <a:latin typeface="Montserrat Extra-Light"/>
                </a:rPr>
                <a:t>şehir</a:t>
              </a:r>
              <a:r>
                <a:rPr lang="en-US" sz="3150" spc="31" dirty="0">
                  <a:solidFill>
                    <a:srgbClr val="FFFFFF"/>
                  </a:solidFill>
                  <a:latin typeface="Montserrat Extra-Light"/>
                </a:rPr>
                <a:t> </a:t>
              </a:r>
              <a:r>
                <a:rPr lang="en-US" sz="3150" spc="31" dirty="0" err="1">
                  <a:solidFill>
                    <a:srgbClr val="FFFFFF"/>
                  </a:solidFill>
                  <a:latin typeface="Montserrat Extra-Light"/>
                </a:rPr>
                <a:t>içi</a:t>
              </a:r>
              <a:r>
                <a:rPr lang="en-US" sz="3150" spc="31" dirty="0">
                  <a:solidFill>
                    <a:srgbClr val="FFFFFF"/>
                  </a:solidFill>
                  <a:latin typeface="Montserrat Extra-Light"/>
                </a:rPr>
                <a:t> </a:t>
              </a:r>
              <a:r>
                <a:rPr lang="en-US" sz="3150" spc="31" dirty="0" err="1">
                  <a:solidFill>
                    <a:srgbClr val="FFFFFF"/>
                  </a:solidFill>
                  <a:latin typeface="Montserrat Extra-Light"/>
                </a:rPr>
                <a:t>lokasyonlara</a:t>
              </a:r>
              <a:r>
                <a:rPr lang="tr-TR" sz="3150" spc="31" dirty="0">
                  <a:solidFill>
                    <a:srgbClr val="FFFFFF"/>
                  </a:solidFill>
                  <a:latin typeface="Montserrat Extra-Light"/>
                </a:rPr>
                <a:t> </a:t>
              </a:r>
              <a:r>
                <a:rPr lang="en-US" sz="3150" spc="31" dirty="0" err="1">
                  <a:solidFill>
                    <a:srgbClr val="FFFFFF"/>
                  </a:solidFill>
                  <a:latin typeface="Montserrat Extra-Light"/>
                </a:rPr>
                <a:t>yapay</a:t>
              </a:r>
              <a:r>
                <a:rPr lang="en-US" sz="3150" spc="31" dirty="0">
                  <a:solidFill>
                    <a:srgbClr val="FFFFFF"/>
                  </a:solidFill>
                  <a:latin typeface="Montserrat Extra-Light"/>
                </a:rPr>
                <a:t> </a:t>
              </a:r>
              <a:r>
                <a:rPr lang="en-US" sz="3150" spc="31" dirty="0" err="1">
                  <a:solidFill>
                    <a:srgbClr val="FFFFFF"/>
                  </a:solidFill>
                  <a:latin typeface="Montserrat Extra-Light"/>
                </a:rPr>
                <a:t>ağaçların</a:t>
              </a:r>
              <a:r>
                <a:rPr lang="en-US" sz="3150" spc="31" dirty="0">
                  <a:solidFill>
                    <a:srgbClr val="FFFFFF"/>
                  </a:solidFill>
                  <a:latin typeface="Montserrat Extra-Light"/>
                </a:rPr>
                <a:t> </a:t>
              </a:r>
              <a:r>
                <a:rPr lang="en-US" sz="3150" spc="31" dirty="0" err="1">
                  <a:solidFill>
                    <a:srgbClr val="FFFFFF"/>
                  </a:solidFill>
                  <a:latin typeface="Montserrat Extra-Light"/>
                </a:rPr>
                <a:t>konu</a:t>
              </a:r>
              <a:r>
                <a:rPr lang="tr-TR" sz="3150" spc="31" dirty="0">
                  <a:solidFill>
                    <a:srgbClr val="FFFFFF"/>
                  </a:solidFill>
                  <a:latin typeface="Montserrat Extra-Light"/>
                </a:rPr>
                <a:t>mlandırıl</a:t>
              </a:r>
              <a:r>
                <a:rPr lang="en-US" sz="3150" spc="31" dirty="0" err="1">
                  <a:solidFill>
                    <a:srgbClr val="FFFFFF"/>
                  </a:solidFill>
                  <a:latin typeface="Montserrat Extra-Light"/>
                </a:rPr>
                <a:t>ması</a:t>
              </a:r>
              <a:r>
                <a:rPr lang="en-US" sz="3150" spc="31" dirty="0">
                  <a:solidFill>
                    <a:srgbClr val="FFFFFF"/>
                  </a:solidFill>
                  <a:latin typeface="Montserrat Extra-Light"/>
                </a:rPr>
                <a:t>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09451" y="466034"/>
            <a:ext cx="8286645" cy="8362705"/>
            <a:chOff x="0" y="0"/>
            <a:chExt cx="7460676" cy="75291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60676" cy="7529155"/>
            </a:xfrm>
            <a:custGeom>
              <a:avLst/>
              <a:gdLst/>
              <a:ahLst/>
              <a:cxnLst/>
              <a:rect l="l" t="t" r="r" b="b"/>
              <a:pathLst>
                <a:path w="7460676" h="7529155">
                  <a:moveTo>
                    <a:pt x="0" y="0"/>
                  </a:moveTo>
                  <a:lnTo>
                    <a:pt x="0" y="7529155"/>
                  </a:lnTo>
                  <a:lnTo>
                    <a:pt x="7460676" y="7529155"/>
                  </a:lnTo>
                  <a:lnTo>
                    <a:pt x="7460676" y="0"/>
                  </a:lnTo>
                  <a:lnTo>
                    <a:pt x="0" y="0"/>
                  </a:lnTo>
                  <a:close/>
                  <a:moveTo>
                    <a:pt x="7399716" y="7468195"/>
                  </a:moveTo>
                  <a:lnTo>
                    <a:pt x="59690" y="7468195"/>
                  </a:lnTo>
                  <a:lnTo>
                    <a:pt x="59690" y="59690"/>
                  </a:lnTo>
                  <a:lnTo>
                    <a:pt x="7399716" y="59690"/>
                  </a:lnTo>
                  <a:lnTo>
                    <a:pt x="7399716" y="7468195"/>
                  </a:lnTo>
                  <a:close/>
                </a:path>
              </a:pathLst>
            </a:custGeom>
            <a:solidFill>
              <a:srgbClr val="10609D">
                <a:alpha val="9804"/>
              </a:srgbClr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769791" y="1028700"/>
            <a:ext cx="5728160" cy="101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52"/>
              </a:lnSpc>
            </a:pPr>
            <a:r>
              <a:rPr lang="tr-TR" sz="6425" spc="-64" dirty="0">
                <a:solidFill>
                  <a:srgbClr val="10609D"/>
                </a:solidFill>
                <a:latin typeface="Montserrat Semi-Bold Bold"/>
              </a:rPr>
              <a:t>ÇÖZÜM</a:t>
            </a:r>
            <a:endParaRPr lang="en-US" sz="6425" spc="-64" dirty="0">
              <a:solidFill>
                <a:srgbClr val="10609D"/>
              </a:solidFill>
              <a:latin typeface="Montserrat Semi-Bold Bol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91" y="2400300"/>
            <a:ext cx="6266898" cy="470017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447800" y="7034346"/>
            <a:ext cx="9144000" cy="58221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4500"/>
              </a:lnSpc>
            </a:pPr>
            <a:r>
              <a:rPr lang="tr-TR" b="1" spc="30" dirty="0">
                <a:solidFill>
                  <a:srgbClr val="10609D"/>
                </a:solidFill>
                <a:latin typeface="Montserrat Extra-Light"/>
              </a:rPr>
              <a:t>CityTree, Green City Solutions, Amsterdam</a:t>
            </a:r>
            <a:endParaRPr lang="en-US" b="1" spc="30" dirty="0">
              <a:solidFill>
                <a:srgbClr val="10609D"/>
              </a:solidFill>
              <a:latin typeface="Montserrat Extra-Light"/>
            </a:endParaRPr>
          </a:p>
        </p:txBody>
      </p:sp>
    </p:spTree>
    <p:extLst>
      <p:ext uri="{BB962C8B-B14F-4D97-AF65-F5344CB8AC3E}">
        <p14:creationId xmlns:p14="http://schemas.microsoft.com/office/powerpoint/2010/main" val="19950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797528" y="-169247"/>
            <a:ext cx="9689430" cy="10796629"/>
          </a:xfrm>
          <a:prstGeom prst="rect">
            <a:avLst/>
          </a:prstGeom>
          <a:solidFill>
            <a:srgbClr val="10609D"/>
          </a:solidFill>
        </p:spPr>
      </p:sp>
      <p:grpSp>
        <p:nvGrpSpPr>
          <p:cNvPr id="3" name="Group 3"/>
          <p:cNvGrpSpPr/>
          <p:nvPr/>
        </p:nvGrpSpPr>
        <p:grpSpPr>
          <a:xfrm>
            <a:off x="10008682" y="3519090"/>
            <a:ext cx="7267121" cy="3565463"/>
            <a:chOff x="-150441" y="-644760"/>
            <a:chExt cx="9689494" cy="4753951"/>
          </a:xfrm>
        </p:grpSpPr>
        <p:sp>
          <p:nvSpPr>
            <p:cNvPr id="4" name="TextBox 4"/>
            <p:cNvSpPr txBox="1"/>
            <p:nvPr/>
          </p:nvSpPr>
          <p:spPr>
            <a:xfrm>
              <a:off x="0" y="-82127"/>
              <a:ext cx="9539053" cy="848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320"/>
                </a:lnSpc>
              </a:pPr>
              <a:endParaRPr lang="en-US" sz="3800" spc="190" dirty="0">
                <a:solidFill>
                  <a:srgbClr val="FFFFFF"/>
                </a:solidFill>
                <a:latin typeface="Montserrat Semi-Bold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150441" y="-644760"/>
              <a:ext cx="9539053" cy="4753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725"/>
                </a:lnSpc>
                <a:buFont typeface="Arial" panose="020B0604020202020204" pitchFamily="34" charset="0"/>
                <a:buChar char="•"/>
              </a:pPr>
              <a:r>
                <a:rPr lang="en-US" sz="3150" spc="31" dirty="0">
                  <a:solidFill>
                    <a:srgbClr val="FFFFFF"/>
                  </a:solidFill>
                  <a:latin typeface="Montserrat Extra-Light"/>
                </a:rPr>
                <a:t>Bu </a:t>
              </a:r>
              <a:r>
                <a:rPr lang="en-US" sz="3150" spc="31" dirty="0" err="1">
                  <a:solidFill>
                    <a:srgbClr val="FFFFFF"/>
                  </a:solidFill>
                  <a:latin typeface="Montserrat Extra-Light"/>
                </a:rPr>
                <a:t>teknolojiyi</a:t>
              </a:r>
              <a:r>
                <a:rPr lang="en-US" sz="3150" spc="31" dirty="0">
                  <a:solidFill>
                    <a:srgbClr val="FFFFFF"/>
                  </a:solidFill>
                  <a:latin typeface="Montserrat Extra-Light"/>
                </a:rPr>
                <a:t> </a:t>
              </a:r>
              <a:r>
                <a:rPr lang="en-US" sz="3150" spc="31" dirty="0" err="1">
                  <a:solidFill>
                    <a:srgbClr val="FFFFFF"/>
                  </a:solidFill>
                  <a:latin typeface="Montserrat Extra-Light"/>
                </a:rPr>
                <a:t>uygulayan</a:t>
              </a:r>
              <a:r>
                <a:rPr lang="en-US" sz="3150" spc="31" dirty="0">
                  <a:solidFill>
                    <a:srgbClr val="FFFFFF"/>
                  </a:solidFill>
                  <a:latin typeface="Montserrat Extra-Light"/>
                </a:rPr>
                <a:t> Green City Solutions </a:t>
              </a:r>
              <a:r>
                <a:rPr lang="en-US" sz="3150" spc="31" dirty="0" err="1">
                  <a:solidFill>
                    <a:srgbClr val="FFFFFF"/>
                  </a:solidFill>
                  <a:latin typeface="Montserrat Extra-Light"/>
                </a:rPr>
                <a:t>firmasının</a:t>
              </a:r>
              <a:r>
                <a:rPr lang="en-US" sz="3150" spc="31" dirty="0">
                  <a:solidFill>
                    <a:srgbClr val="FFFFFF"/>
                  </a:solidFill>
                  <a:latin typeface="Montserrat Extra-Light"/>
                </a:rPr>
                <a:t> </a:t>
              </a:r>
              <a:r>
                <a:rPr lang="en-US" sz="3150" spc="31" dirty="0" err="1">
                  <a:solidFill>
                    <a:srgbClr val="FFFFFF"/>
                  </a:solidFill>
                  <a:latin typeface="Montserrat Extra-Light"/>
                </a:rPr>
                <a:t>CityTree</a:t>
              </a:r>
              <a:r>
                <a:rPr lang="en-US" sz="3150" spc="31" dirty="0">
                  <a:solidFill>
                    <a:srgbClr val="FFFFFF"/>
                  </a:solidFill>
                  <a:latin typeface="Montserrat Extra-Light"/>
                </a:rPr>
                <a:t> </a:t>
              </a:r>
              <a:r>
                <a:rPr lang="en-US" sz="3150" spc="31" dirty="0" err="1">
                  <a:solidFill>
                    <a:srgbClr val="FFFFFF"/>
                  </a:solidFill>
                  <a:latin typeface="Montserrat Extra-Light"/>
                </a:rPr>
                <a:t>projesi</a:t>
              </a:r>
              <a:r>
                <a:rPr lang="en-US" sz="3150" spc="31" dirty="0">
                  <a:solidFill>
                    <a:srgbClr val="FFFFFF"/>
                  </a:solidFill>
                  <a:latin typeface="Montserrat Extra-Light"/>
                </a:rPr>
                <a:t> </a:t>
              </a:r>
              <a:r>
                <a:rPr lang="en-US" sz="3150" spc="31" dirty="0" err="1">
                  <a:solidFill>
                    <a:srgbClr val="FFFFFF"/>
                  </a:solidFill>
                  <a:latin typeface="Montserrat Extra-Light"/>
                </a:rPr>
                <a:t>örnek</a:t>
              </a:r>
              <a:r>
                <a:rPr lang="en-US" sz="3150" spc="31" dirty="0">
                  <a:solidFill>
                    <a:srgbClr val="FFFFFF"/>
                  </a:solidFill>
                  <a:latin typeface="Montserrat Extra-Light"/>
                </a:rPr>
                <a:t> </a:t>
              </a:r>
              <a:r>
                <a:rPr lang="en-US" sz="3150" spc="31" dirty="0" err="1">
                  <a:solidFill>
                    <a:srgbClr val="FFFFFF"/>
                  </a:solidFill>
                  <a:latin typeface="Montserrat Extra-Light"/>
                </a:rPr>
                <a:t>alınarak</a:t>
              </a:r>
              <a:r>
                <a:rPr lang="en-US" sz="3150" spc="31" dirty="0">
                  <a:solidFill>
                    <a:srgbClr val="FFFFFF"/>
                  </a:solidFill>
                  <a:latin typeface="Montserrat Extra-Light"/>
                </a:rPr>
                <a:t> </a:t>
              </a:r>
              <a:r>
                <a:rPr lang="en-US" sz="3150" spc="31" dirty="0" err="1">
                  <a:solidFill>
                    <a:srgbClr val="FFFFFF"/>
                  </a:solidFill>
                  <a:latin typeface="Montserrat Extra-Light"/>
                </a:rPr>
                <a:t>Türk</a:t>
              </a:r>
              <a:r>
                <a:rPr lang="en-US" sz="3150" spc="31" dirty="0">
                  <a:solidFill>
                    <a:srgbClr val="FFFFFF"/>
                  </a:solidFill>
                  <a:latin typeface="Montserrat Extra-Light"/>
                </a:rPr>
                <a:t> </a:t>
              </a:r>
              <a:r>
                <a:rPr lang="en-US" sz="3150" spc="31" dirty="0" err="1">
                  <a:solidFill>
                    <a:srgbClr val="FFFFFF"/>
                  </a:solidFill>
                  <a:latin typeface="Montserrat Extra-Light"/>
                </a:rPr>
                <a:t>mühendisler</a:t>
              </a:r>
              <a:r>
                <a:rPr lang="en-US" sz="3150" spc="31" dirty="0">
                  <a:solidFill>
                    <a:srgbClr val="FFFFFF"/>
                  </a:solidFill>
                  <a:latin typeface="Montserrat Extra-Light"/>
                </a:rPr>
                <a:t> </a:t>
              </a:r>
              <a:r>
                <a:rPr lang="en-US" sz="3150" spc="31" dirty="0" err="1">
                  <a:solidFill>
                    <a:srgbClr val="FFFFFF"/>
                  </a:solidFill>
                  <a:latin typeface="Montserrat Extra-Light"/>
                </a:rPr>
                <a:t>tarafından</a:t>
              </a:r>
              <a:r>
                <a:rPr lang="en-US" sz="3150" spc="31" dirty="0">
                  <a:solidFill>
                    <a:srgbClr val="FFFFFF"/>
                  </a:solidFill>
                  <a:latin typeface="Montserrat Extra-Light"/>
                </a:rPr>
                <a:t> </a:t>
              </a:r>
              <a:r>
                <a:rPr lang="en-US" sz="3150" spc="31" dirty="0" err="1">
                  <a:solidFill>
                    <a:srgbClr val="FFFFFF"/>
                  </a:solidFill>
                  <a:latin typeface="Montserrat Extra-Light"/>
                </a:rPr>
                <a:t>kendi</a:t>
              </a:r>
              <a:r>
                <a:rPr lang="en-US" sz="3150" spc="31" dirty="0">
                  <a:solidFill>
                    <a:srgbClr val="FFFFFF"/>
                  </a:solidFill>
                  <a:latin typeface="Montserrat Extra-Light"/>
                </a:rPr>
                <a:t> </a:t>
              </a:r>
              <a:r>
                <a:rPr lang="en-US" sz="3150" spc="31" dirty="0" err="1" smtClean="0">
                  <a:solidFill>
                    <a:srgbClr val="FFFFFF"/>
                  </a:solidFill>
                  <a:latin typeface="Montserrat Extra-Light"/>
                </a:rPr>
                <a:t>teknolojimiz</a:t>
              </a:r>
              <a:r>
                <a:rPr lang="tr-TR" sz="3150" spc="31" dirty="0" smtClean="0">
                  <a:solidFill>
                    <a:srgbClr val="FFFFFF"/>
                  </a:solidFill>
                  <a:latin typeface="Montserrat Extra-Light"/>
                </a:rPr>
                <a:t>i</a:t>
              </a:r>
              <a:r>
                <a:rPr lang="en-US" sz="3150" spc="31" dirty="0" smtClean="0">
                  <a:solidFill>
                    <a:srgbClr val="FFFFFF"/>
                  </a:solidFill>
                  <a:latin typeface="Montserrat Extra-Light"/>
                </a:rPr>
                <a:t> </a:t>
              </a:r>
              <a:r>
                <a:rPr lang="en-US" sz="3150" spc="31" dirty="0" err="1" smtClean="0">
                  <a:solidFill>
                    <a:srgbClr val="FFFFFF"/>
                  </a:solidFill>
                  <a:latin typeface="Montserrat Extra-Light"/>
                </a:rPr>
                <a:t>üretilebilir</a:t>
              </a:r>
              <a:r>
                <a:rPr lang="tr-TR" sz="3150" spc="31" dirty="0" smtClean="0">
                  <a:solidFill>
                    <a:srgbClr val="FFFFFF"/>
                  </a:solidFill>
                  <a:latin typeface="Montserrat Extra-Light"/>
                </a:rPr>
                <a:t>iz</a:t>
              </a:r>
              <a:r>
                <a:rPr lang="en-US" sz="3150" spc="31" dirty="0" smtClean="0">
                  <a:solidFill>
                    <a:srgbClr val="FFFFFF"/>
                  </a:solidFill>
                  <a:latin typeface="Montserrat Extra-Light"/>
                </a:rPr>
                <a:t>.</a:t>
              </a:r>
              <a:endParaRPr lang="tr-TR" sz="3150" spc="31" dirty="0" smtClean="0">
                <a:solidFill>
                  <a:srgbClr val="FFFFFF"/>
                </a:solidFill>
                <a:latin typeface="Montserrat Extra-Light"/>
              </a:endParaRPr>
            </a:p>
            <a:p>
              <a:pPr marL="457200" indent="-457200">
                <a:lnSpc>
                  <a:spcPts val="4725"/>
                </a:lnSpc>
                <a:buFont typeface="Arial" panose="020B0604020202020204" pitchFamily="34" charset="0"/>
                <a:buChar char="•"/>
              </a:pPr>
              <a:endParaRPr lang="en-US" sz="3150" spc="31" dirty="0">
                <a:solidFill>
                  <a:srgbClr val="FFFFFF"/>
                </a:solidFill>
                <a:latin typeface="Montserrat Extra-Light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09451" y="466034"/>
            <a:ext cx="8286645" cy="8362705"/>
            <a:chOff x="0" y="0"/>
            <a:chExt cx="7460676" cy="75291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60676" cy="7529155"/>
            </a:xfrm>
            <a:custGeom>
              <a:avLst/>
              <a:gdLst/>
              <a:ahLst/>
              <a:cxnLst/>
              <a:rect l="l" t="t" r="r" b="b"/>
              <a:pathLst>
                <a:path w="7460676" h="7529155">
                  <a:moveTo>
                    <a:pt x="0" y="0"/>
                  </a:moveTo>
                  <a:lnTo>
                    <a:pt x="0" y="7529155"/>
                  </a:lnTo>
                  <a:lnTo>
                    <a:pt x="7460676" y="7529155"/>
                  </a:lnTo>
                  <a:lnTo>
                    <a:pt x="7460676" y="0"/>
                  </a:lnTo>
                  <a:lnTo>
                    <a:pt x="0" y="0"/>
                  </a:lnTo>
                  <a:close/>
                  <a:moveTo>
                    <a:pt x="7399716" y="7468195"/>
                  </a:moveTo>
                  <a:lnTo>
                    <a:pt x="59690" y="7468195"/>
                  </a:lnTo>
                  <a:lnTo>
                    <a:pt x="59690" y="59690"/>
                  </a:lnTo>
                  <a:lnTo>
                    <a:pt x="7399716" y="59690"/>
                  </a:lnTo>
                  <a:lnTo>
                    <a:pt x="7399716" y="7468195"/>
                  </a:lnTo>
                  <a:close/>
                </a:path>
              </a:pathLst>
            </a:custGeom>
            <a:solidFill>
              <a:srgbClr val="10609D">
                <a:alpha val="9804"/>
              </a:srgbClr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769791" y="1104900"/>
            <a:ext cx="5728160" cy="101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52"/>
              </a:lnSpc>
            </a:pPr>
            <a:r>
              <a:rPr lang="tr-TR" sz="6425" spc="-64" dirty="0">
                <a:solidFill>
                  <a:srgbClr val="10609D"/>
                </a:solidFill>
                <a:latin typeface="Montserrat Semi-Bold Bold"/>
              </a:rPr>
              <a:t>PROTOTİP</a:t>
            </a:r>
            <a:endParaRPr lang="en-US" sz="6425" spc="-64" dirty="0">
              <a:solidFill>
                <a:srgbClr val="10609D"/>
              </a:solidFill>
              <a:latin typeface="Montserrat Semi-Bold Bold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48" y="2755261"/>
            <a:ext cx="6792426" cy="509312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25951" y="7756349"/>
            <a:ext cx="9144000" cy="58221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4500"/>
              </a:lnSpc>
            </a:pPr>
            <a:r>
              <a:rPr lang="tr-TR" b="1" spc="30" dirty="0">
                <a:solidFill>
                  <a:srgbClr val="10609D"/>
                </a:solidFill>
                <a:latin typeface="Montserrat Extra-Light"/>
              </a:rPr>
              <a:t>CityTree, Green City Solutions</a:t>
            </a:r>
            <a:endParaRPr lang="en-US" b="1" spc="30" dirty="0">
              <a:solidFill>
                <a:srgbClr val="10609D"/>
              </a:solidFill>
              <a:latin typeface="Montserrat Extra-Light"/>
            </a:endParaRPr>
          </a:p>
        </p:txBody>
      </p:sp>
    </p:spTree>
    <p:extLst>
      <p:ext uri="{BB962C8B-B14F-4D97-AF65-F5344CB8AC3E}">
        <p14:creationId xmlns:p14="http://schemas.microsoft.com/office/powerpoint/2010/main" val="91817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797528" y="-169247"/>
            <a:ext cx="9689430" cy="10796629"/>
          </a:xfrm>
          <a:prstGeom prst="rect">
            <a:avLst/>
          </a:prstGeom>
          <a:solidFill>
            <a:srgbClr val="10609D"/>
          </a:solidFill>
        </p:spPr>
      </p:sp>
      <p:grpSp>
        <p:nvGrpSpPr>
          <p:cNvPr id="3" name="Group 3"/>
          <p:cNvGrpSpPr/>
          <p:nvPr/>
        </p:nvGrpSpPr>
        <p:grpSpPr>
          <a:xfrm>
            <a:off x="9942631" y="2822275"/>
            <a:ext cx="7276757" cy="5009458"/>
            <a:chOff x="0" y="-82127"/>
            <a:chExt cx="9702342" cy="6679278"/>
          </a:xfrm>
        </p:grpSpPr>
        <p:sp>
          <p:nvSpPr>
            <p:cNvPr id="4" name="TextBox 4"/>
            <p:cNvSpPr txBox="1"/>
            <p:nvPr/>
          </p:nvSpPr>
          <p:spPr>
            <a:xfrm>
              <a:off x="0" y="-82127"/>
              <a:ext cx="9539053" cy="848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320"/>
                </a:lnSpc>
              </a:pPr>
              <a:endParaRPr lang="en-US" sz="3800" spc="190" dirty="0">
                <a:solidFill>
                  <a:srgbClr val="FFFFFF"/>
                </a:solidFill>
                <a:latin typeface="Montserrat Semi-Bold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63289" y="168040"/>
              <a:ext cx="9539053" cy="64291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25"/>
                </a:lnSpc>
              </a:pPr>
              <a:r>
                <a:rPr lang="tr-TR" sz="3150" b="1" spc="31" dirty="0">
                  <a:solidFill>
                    <a:srgbClr val="FFFFFF"/>
                  </a:solidFill>
                  <a:latin typeface="Montserrat Extra-Light"/>
                </a:rPr>
                <a:t>İBB Açık Veri Portalı </a:t>
              </a:r>
              <a:r>
                <a:rPr lang="tr-TR" sz="3150" spc="31" dirty="0">
                  <a:solidFill>
                    <a:srgbClr val="FFFFFF"/>
                  </a:solidFill>
                  <a:latin typeface="Montserrat Extra-Light"/>
                </a:rPr>
                <a:t>üzerinden</a:t>
              </a:r>
            </a:p>
            <a:p>
              <a:pPr marL="457200" indent="-457200">
                <a:lnSpc>
                  <a:spcPts val="4725"/>
                </a:lnSpc>
                <a:buFont typeface="Arial" panose="020B0604020202020204" pitchFamily="34" charset="0"/>
                <a:buChar char="•"/>
              </a:pPr>
              <a:r>
                <a:rPr lang="tr-TR" sz="3150" spc="31" dirty="0">
                  <a:solidFill>
                    <a:srgbClr val="FFFFFF"/>
                  </a:solidFill>
                  <a:latin typeface="Montserrat Extra-Light"/>
                </a:rPr>
                <a:t>İ</a:t>
              </a:r>
              <a:r>
                <a:rPr lang="en-US" sz="3150" spc="31" dirty="0">
                  <a:solidFill>
                    <a:srgbClr val="FFFFFF"/>
                  </a:solidFill>
                  <a:latin typeface="Montserrat Extra-Light"/>
                </a:rPr>
                <a:t>BB </a:t>
              </a:r>
              <a:r>
                <a:rPr lang="en-US" sz="3150" spc="31" dirty="0" err="1">
                  <a:solidFill>
                    <a:srgbClr val="FFFFFF"/>
                  </a:solidFill>
                  <a:latin typeface="Montserrat Extra-Light"/>
                </a:rPr>
                <a:t>Hava</a:t>
              </a:r>
              <a:r>
                <a:rPr lang="en-US" sz="3150" spc="31" dirty="0">
                  <a:solidFill>
                    <a:srgbClr val="FFFFFF"/>
                  </a:solidFill>
                  <a:latin typeface="Montserrat Extra-Light"/>
                </a:rPr>
                <a:t> </a:t>
              </a:r>
              <a:r>
                <a:rPr lang="en-US" sz="3150" spc="31" dirty="0" err="1">
                  <a:solidFill>
                    <a:srgbClr val="FFFFFF"/>
                  </a:solidFill>
                  <a:latin typeface="Montserrat Extra-Light"/>
                </a:rPr>
                <a:t>Kalitesi</a:t>
              </a:r>
              <a:r>
                <a:rPr lang="en-US" sz="3150" spc="31" dirty="0">
                  <a:solidFill>
                    <a:srgbClr val="FFFFFF"/>
                  </a:solidFill>
                  <a:latin typeface="Montserrat Extra-Light"/>
                </a:rPr>
                <a:t> </a:t>
              </a:r>
              <a:r>
                <a:rPr lang="en-US" sz="3150" spc="31" dirty="0" err="1">
                  <a:solidFill>
                    <a:srgbClr val="FFFFFF"/>
                  </a:solidFill>
                  <a:latin typeface="Montserrat Extra-Light"/>
                </a:rPr>
                <a:t>İstasyon</a:t>
              </a:r>
              <a:r>
                <a:rPr lang="en-US" sz="3150" spc="31" dirty="0">
                  <a:solidFill>
                    <a:srgbClr val="FFFFFF"/>
                  </a:solidFill>
                  <a:latin typeface="Montserrat Extra-Light"/>
                </a:rPr>
                <a:t> </a:t>
              </a:r>
              <a:r>
                <a:rPr lang="tr-TR" sz="3150" spc="31" dirty="0">
                  <a:solidFill>
                    <a:srgbClr val="FFFFFF"/>
                  </a:solidFill>
                  <a:latin typeface="Montserrat Extra-Light"/>
                </a:rPr>
                <a:t>Bilgileri Web Servisi</a:t>
              </a:r>
            </a:p>
            <a:p>
              <a:pPr marL="457200" indent="-457200">
                <a:lnSpc>
                  <a:spcPts val="4725"/>
                </a:lnSpc>
                <a:buFont typeface="Arial" panose="020B0604020202020204" pitchFamily="34" charset="0"/>
                <a:buChar char="•"/>
              </a:pPr>
              <a:r>
                <a:rPr lang="tr-TR" sz="3150" spc="31" dirty="0">
                  <a:solidFill>
                    <a:srgbClr val="FFFFFF"/>
                  </a:solidFill>
                  <a:latin typeface="Montserrat Extra-Light"/>
                </a:rPr>
                <a:t>İ</a:t>
              </a:r>
              <a:r>
                <a:rPr lang="en-US" sz="3150" spc="31" dirty="0">
                  <a:solidFill>
                    <a:srgbClr val="FFFFFF"/>
                  </a:solidFill>
                  <a:latin typeface="Montserrat Extra-Light"/>
                </a:rPr>
                <a:t>BB </a:t>
              </a:r>
              <a:r>
                <a:rPr lang="en-US" sz="3150" spc="31" dirty="0" err="1">
                  <a:solidFill>
                    <a:srgbClr val="FFFFFF"/>
                  </a:solidFill>
                  <a:latin typeface="Montserrat Extra-Light"/>
                </a:rPr>
                <a:t>Hava</a:t>
              </a:r>
              <a:r>
                <a:rPr lang="en-US" sz="3150" spc="31" dirty="0">
                  <a:solidFill>
                    <a:srgbClr val="FFFFFF"/>
                  </a:solidFill>
                  <a:latin typeface="Montserrat Extra-Light"/>
                </a:rPr>
                <a:t> </a:t>
              </a:r>
              <a:r>
                <a:rPr lang="en-US" sz="3150" spc="31" dirty="0" err="1">
                  <a:solidFill>
                    <a:srgbClr val="FFFFFF"/>
                  </a:solidFill>
                  <a:latin typeface="Montserrat Extra-Light"/>
                </a:rPr>
                <a:t>Kalitesi</a:t>
              </a:r>
              <a:r>
                <a:rPr lang="en-US" sz="3150" spc="31" dirty="0">
                  <a:solidFill>
                    <a:srgbClr val="FFFFFF"/>
                  </a:solidFill>
                  <a:latin typeface="Montserrat Extra-Light"/>
                </a:rPr>
                <a:t> </a:t>
              </a:r>
              <a:r>
                <a:rPr lang="en-US" sz="3150" spc="31" dirty="0" err="1">
                  <a:solidFill>
                    <a:srgbClr val="FFFFFF"/>
                  </a:solidFill>
                  <a:latin typeface="Montserrat Extra-Light"/>
                </a:rPr>
                <a:t>İstasyon</a:t>
              </a:r>
              <a:r>
                <a:rPr lang="en-US" sz="3150" spc="31" dirty="0">
                  <a:solidFill>
                    <a:srgbClr val="FFFFFF"/>
                  </a:solidFill>
                  <a:latin typeface="Montserrat Extra-Light"/>
                </a:rPr>
                <a:t> </a:t>
              </a:r>
              <a:r>
                <a:rPr lang="en-US" sz="3150" spc="31" dirty="0" err="1">
                  <a:solidFill>
                    <a:srgbClr val="FFFFFF"/>
                  </a:solidFill>
                  <a:latin typeface="Montserrat Extra-Light"/>
                </a:rPr>
                <a:t>Ölçüm</a:t>
              </a:r>
              <a:r>
                <a:rPr lang="en-US" sz="3150" spc="31" dirty="0">
                  <a:solidFill>
                    <a:srgbClr val="FFFFFF"/>
                  </a:solidFill>
                  <a:latin typeface="Montserrat Extra-Light"/>
                </a:rPr>
                <a:t> </a:t>
              </a:r>
              <a:r>
                <a:rPr lang="en-US" sz="3150" spc="31" dirty="0" err="1">
                  <a:solidFill>
                    <a:srgbClr val="FFFFFF"/>
                  </a:solidFill>
                  <a:latin typeface="Montserrat Extra-Light"/>
                </a:rPr>
                <a:t>Sonuçları</a:t>
              </a:r>
              <a:r>
                <a:rPr lang="en-US" sz="3150" spc="31" dirty="0">
                  <a:solidFill>
                    <a:srgbClr val="FFFFFF"/>
                  </a:solidFill>
                  <a:latin typeface="Montserrat Extra-Light"/>
                </a:rPr>
                <a:t> Web </a:t>
              </a:r>
              <a:r>
                <a:rPr lang="en-US" sz="3150" spc="31" dirty="0" err="1">
                  <a:solidFill>
                    <a:srgbClr val="FFFFFF"/>
                  </a:solidFill>
                  <a:latin typeface="Montserrat Extra-Light"/>
                </a:rPr>
                <a:t>Servisi</a:t>
              </a:r>
              <a:endParaRPr lang="en-US" sz="3150" spc="31" dirty="0">
                <a:solidFill>
                  <a:srgbClr val="FFFFFF"/>
                </a:solidFill>
                <a:latin typeface="Montserrat Extra-Light"/>
              </a:endParaRPr>
            </a:p>
            <a:p>
              <a:pPr marL="457200" indent="-457200">
                <a:lnSpc>
                  <a:spcPts val="4725"/>
                </a:lnSpc>
                <a:buFont typeface="Arial" panose="020B0604020202020204" pitchFamily="34" charset="0"/>
                <a:buChar char="•"/>
              </a:pPr>
              <a:r>
                <a:rPr lang="en-US" sz="3150" spc="31" dirty="0">
                  <a:solidFill>
                    <a:srgbClr val="FFFFFF"/>
                  </a:solidFill>
                  <a:latin typeface="Montserrat Extra-Light"/>
                </a:rPr>
                <a:t>İBB </a:t>
              </a:r>
              <a:r>
                <a:rPr lang="en-US" sz="3150" spc="31" dirty="0" err="1">
                  <a:solidFill>
                    <a:srgbClr val="FFFFFF"/>
                  </a:solidFill>
                  <a:latin typeface="Montserrat Extra-Light"/>
                </a:rPr>
                <a:t>Açık</a:t>
              </a:r>
              <a:r>
                <a:rPr lang="en-US" sz="3150" spc="31" dirty="0">
                  <a:solidFill>
                    <a:srgbClr val="FFFFFF"/>
                  </a:solidFill>
                  <a:latin typeface="Montserrat Extra-Light"/>
                </a:rPr>
                <a:t> </a:t>
              </a:r>
              <a:r>
                <a:rPr lang="en-US" sz="3150" spc="31" dirty="0" err="1">
                  <a:solidFill>
                    <a:srgbClr val="FFFFFF"/>
                  </a:solidFill>
                  <a:latin typeface="Montserrat Extra-Light"/>
                </a:rPr>
                <a:t>Veri</a:t>
              </a:r>
              <a:r>
                <a:rPr lang="en-US" sz="3150" spc="31" dirty="0">
                  <a:solidFill>
                    <a:srgbClr val="FFFFFF"/>
                  </a:solidFill>
                  <a:latin typeface="Montserrat Extra-Light"/>
                </a:rPr>
                <a:t> </a:t>
              </a:r>
              <a:r>
                <a:rPr lang="en-US" sz="3150" spc="31" dirty="0" err="1">
                  <a:solidFill>
                    <a:srgbClr val="FFFFFF"/>
                  </a:solidFill>
                  <a:latin typeface="Montserrat Extra-Light"/>
                </a:rPr>
                <a:t>Portalı</a:t>
              </a:r>
              <a:r>
                <a:rPr lang="en-US" sz="3150" spc="31" dirty="0">
                  <a:solidFill>
                    <a:srgbClr val="FFFFFF"/>
                  </a:solidFill>
                  <a:latin typeface="Montserrat Extra-Light"/>
                </a:rPr>
                <a:t> </a:t>
              </a:r>
              <a:r>
                <a:rPr lang="en-US" sz="3150" spc="31" dirty="0" err="1">
                  <a:solidFill>
                    <a:srgbClr val="FFFFFF"/>
                  </a:solidFill>
                  <a:latin typeface="Montserrat Extra-Light"/>
                </a:rPr>
                <a:t>Belediye</a:t>
              </a:r>
              <a:r>
                <a:rPr lang="en-US" sz="3150" spc="31" dirty="0">
                  <a:solidFill>
                    <a:srgbClr val="FFFFFF"/>
                  </a:solidFill>
                  <a:latin typeface="Montserrat Extra-Light"/>
                </a:rPr>
                <a:t> </a:t>
              </a:r>
              <a:r>
                <a:rPr lang="en-US" sz="3150" spc="31" dirty="0" err="1">
                  <a:solidFill>
                    <a:srgbClr val="FFFFFF"/>
                  </a:solidFill>
                  <a:latin typeface="Montserrat Extra-Light"/>
                </a:rPr>
                <a:t>Nüfus</a:t>
              </a:r>
              <a:r>
                <a:rPr lang="en-US" sz="3150" spc="31" dirty="0">
                  <a:solidFill>
                    <a:srgbClr val="FFFFFF"/>
                  </a:solidFill>
                  <a:latin typeface="Montserrat Extra-Light"/>
                </a:rPr>
                <a:t> </a:t>
              </a:r>
              <a:r>
                <a:rPr lang="en-US" sz="3150" spc="31" dirty="0" err="1">
                  <a:solidFill>
                    <a:srgbClr val="FFFFFF"/>
                  </a:solidFill>
                  <a:latin typeface="Montserrat Extra-Light"/>
                </a:rPr>
                <a:t>Veriseti</a:t>
              </a:r>
              <a:endParaRPr lang="tr-TR" sz="3150" spc="31" dirty="0">
                <a:solidFill>
                  <a:srgbClr val="FFFFFF"/>
                </a:solidFill>
                <a:latin typeface="Montserrat Extra-Light"/>
              </a:endParaRPr>
            </a:p>
            <a:p>
              <a:pPr>
                <a:lnSpc>
                  <a:spcPts val="4725"/>
                </a:lnSpc>
              </a:pPr>
              <a:r>
                <a:rPr lang="tr-TR" sz="3150" spc="31" dirty="0">
                  <a:solidFill>
                    <a:srgbClr val="FFFFFF"/>
                  </a:solidFill>
                  <a:latin typeface="Montserrat Extra-Light"/>
                </a:rPr>
                <a:t>isimli veri setlerini kullandık.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09451" y="466034"/>
            <a:ext cx="8286645" cy="8362705"/>
            <a:chOff x="0" y="0"/>
            <a:chExt cx="7460676" cy="75291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60676" cy="7529155"/>
            </a:xfrm>
            <a:custGeom>
              <a:avLst/>
              <a:gdLst/>
              <a:ahLst/>
              <a:cxnLst/>
              <a:rect l="l" t="t" r="r" b="b"/>
              <a:pathLst>
                <a:path w="7460676" h="7529155">
                  <a:moveTo>
                    <a:pt x="0" y="0"/>
                  </a:moveTo>
                  <a:lnTo>
                    <a:pt x="0" y="7529155"/>
                  </a:lnTo>
                  <a:lnTo>
                    <a:pt x="7460676" y="7529155"/>
                  </a:lnTo>
                  <a:lnTo>
                    <a:pt x="7460676" y="0"/>
                  </a:lnTo>
                  <a:lnTo>
                    <a:pt x="0" y="0"/>
                  </a:lnTo>
                  <a:close/>
                  <a:moveTo>
                    <a:pt x="7399716" y="7468195"/>
                  </a:moveTo>
                  <a:lnTo>
                    <a:pt x="59690" y="7468195"/>
                  </a:lnTo>
                  <a:lnTo>
                    <a:pt x="59690" y="59690"/>
                  </a:lnTo>
                  <a:lnTo>
                    <a:pt x="7399716" y="59690"/>
                  </a:lnTo>
                  <a:lnTo>
                    <a:pt x="7399716" y="7468195"/>
                  </a:lnTo>
                  <a:close/>
                </a:path>
              </a:pathLst>
            </a:custGeom>
            <a:solidFill>
              <a:srgbClr val="10609D">
                <a:alpha val="9804"/>
              </a:srgbClr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28700" y="4066381"/>
            <a:ext cx="5728160" cy="2088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52"/>
              </a:lnSpc>
            </a:pPr>
            <a:r>
              <a:rPr lang="tr-TR" sz="6425" spc="-64" dirty="0">
                <a:solidFill>
                  <a:srgbClr val="10609D"/>
                </a:solidFill>
                <a:latin typeface="Montserrat Semi-Bold Bold"/>
              </a:rPr>
              <a:t>VERİ KAYNAKLARI</a:t>
            </a:r>
            <a:endParaRPr lang="en-US" sz="6425" spc="-64" dirty="0">
              <a:solidFill>
                <a:srgbClr val="10609D"/>
              </a:solidFill>
              <a:latin typeface="Montserrat Semi-Bold Bold"/>
            </a:endParaRPr>
          </a:p>
        </p:txBody>
      </p:sp>
    </p:spTree>
    <p:extLst>
      <p:ext uri="{BB962C8B-B14F-4D97-AF65-F5344CB8AC3E}">
        <p14:creationId xmlns:p14="http://schemas.microsoft.com/office/powerpoint/2010/main" val="250050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333500"/>
            <a:ext cx="12044248" cy="68785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77000" y="8212074"/>
            <a:ext cx="731520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500"/>
              </a:lnSpc>
            </a:pPr>
            <a:r>
              <a:rPr lang="tr-TR" b="1" spc="30" dirty="0">
                <a:solidFill>
                  <a:srgbClr val="10609D"/>
                </a:solidFill>
                <a:latin typeface="Montserrat Extra-Light"/>
              </a:rPr>
              <a:t>Belediyelere göre Ortalama AQI değerleri grafiği</a:t>
            </a:r>
            <a:endParaRPr lang="en-US" b="1" spc="30" dirty="0">
              <a:solidFill>
                <a:srgbClr val="10609D"/>
              </a:solidFill>
              <a:latin typeface="Montserrat Extra-Light"/>
            </a:endParaRPr>
          </a:p>
        </p:txBody>
      </p:sp>
    </p:spTree>
    <p:extLst>
      <p:ext uri="{BB962C8B-B14F-4D97-AF65-F5344CB8AC3E}">
        <p14:creationId xmlns:p14="http://schemas.microsoft.com/office/powerpoint/2010/main" val="229974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723900"/>
            <a:ext cx="11277600" cy="7688836"/>
          </a:xfrm>
          <a:prstGeom prst="rect">
            <a:avLst/>
          </a:prstGeom>
        </p:spPr>
      </p:pic>
      <p:sp>
        <p:nvSpPr>
          <p:cNvPr id="3" name="Donut 2"/>
          <p:cNvSpPr/>
          <p:nvPr/>
        </p:nvSpPr>
        <p:spPr>
          <a:xfrm>
            <a:off x="8458200" y="2781300"/>
            <a:ext cx="609600" cy="609600"/>
          </a:xfrm>
          <a:prstGeom prst="donut">
            <a:avLst>
              <a:gd name="adj" fmla="val 105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5" name="Donut 4"/>
          <p:cNvSpPr/>
          <p:nvPr/>
        </p:nvSpPr>
        <p:spPr>
          <a:xfrm>
            <a:off x="7924800" y="3238500"/>
            <a:ext cx="609600" cy="609600"/>
          </a:xfrm>
          <a:prstGeom prst="donut">
            <a:avLst>
              <a:gd name="adj" fmla="val 105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6" name="Donut 5"/>
          <p:cNvSpPr/>
          <p:nvPr/>
        </p:nvSpPr>
        <p:spPr>
          <a:xfrm>
            <a:off x="10134600" y="3238500"/>
            <a:ext cx="609600" cy="609600"/>
          </a:xfrm>
          <a:prstGeom prst="donut">
            <a:avLst>
              <a:gd name="adj" fmla="val 105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7" name="Donut 6"/>
          <p:cNvSpPr/>
          <p:nvPr/>
        </p:nvSpPr>
        <p:spPr>
          <a:xfrm>
            <a:off x="11315700" y="2780731"/>
            <a:ext cx="609600" cy="609600"/>
          </a:xfrm>
          <a:prstGeom prst="donut">
            <a:avLst>
              <a:gd name="adj" fmla="val 105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8" name="Donut 7"/>
          <p:cNvSpPr/>
          <p:nvPr/>
        </p:nvSpPr>
        <p:spPr>
          <a:xfrm>
            <a:off x="11824648" y="3355074"/>
            <a:ext cx="609600" cy="609600"/>
          </a:xfrm>
          <a:prstGeom prst="donut">
            <a:avLst>
              <a:gd name="adj" fmla="val 105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1200" y="8412736"/>
            <a:ext cx="731520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500"/>
              </a:lnSpc>
            </a:pPr>
            <a:r>
              <a:rPr lang="tr-TR" b="1" spc="30" dirty="0">
                <a:solidFill>
                  <a:srgbClr val="10609D"/>
                </a:solidFill>
                <a:latin typeface="Montserrat Extra-Light"/>
              </a:rPr>
              <a:t>Belediyelere göre Ortalama AQI değerleri ve nüfus ilişki grafiği</a:t>
            </a:r>
            <a:endParaRPr lang="en-US" b="1" spc="30" dirty="0">
              <a:solidFill>
                <a:srgbClr val="10609D"/>
              </a:solidFill>
              <a:latin typeface="Montserrat Extra-Light"/>
            </a:endParaRPr>
          </a:p>
        </p:txBody>
      </p:sp>
    </p:spTree>
    <p:extLst>
      <p:ext uri="{BB962C8B-B14F-4D97-AF65-F5344CB8AC3E}">
        <p14:creationId xmlns:p14="http://schemas.microsoft.com/office/powerpoint/2010/main" val="192933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160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7400" y="842962"/>
            <a:ext cx="15697200" cy="8829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723900"/>
            <a:ext cx="746760" cy="906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3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797528" y="-169247"/>
            <a:ext cx="9689430" cy="10796629"/>
          </a:xfrm>
          <a:prstGeom prst="rect">
            <a:avLst/>
          </a:prstGeom>
          <a:solidFill>
            <a:srgbClr val="10609D"/>
          </a:solidFill>
        </p:spPr>
      </p:sp>
      <p:grpSp>
        <p:nvGrpSpPr>
          <p:cNvPr id="3" name="Group 3"/>
          <p:cNvGrpSpPr/>
          <p:nvPr/>
        </p:nvGrpSpPr>
        <p:grpSpPr>
          <a:xfrm>
            <a:off x="9982200" y="2839197"/>
            <a:ext cx="7237188" cy="3616375"/>
            <a:chOff x="0" y="-326418"/>
            <a:chExt cx="9649584" cy="4821834"/>
          </a:xfrm>
        </p:grpSpPr>
        <p:sp>
          <p:nvSpPr>
            <p:cNvPr id="4" name="TextBox 4"/>
            <p:cNvSpPr txBox="1"/>
            <p:nvPr/>
          </p:nvSpPr>
          <p:spPr>
            <a:xfrm>
              <a:off x="0" y="-82127"/>
              <a:ext cx="9539053" cy="848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320"/>
                </a:lnSpc>
              </a:pPr>
              <a:endParaRPr lang="en-US" sz="3800" spc="190" dirty="0">
                <a:solidFill>
                  <a:srgbClr val="FFFFFF"/>
                </a:solidFill>
                <a:latin typeface="Montserrat Semi-Bold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0531" y="-326418"/>
              <a:ext cx="9539053" cy="482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25"/>
                </a:lnSpc>
              </a:pPr>
              <a:r>
                <a:rPr lang="tr-TR" sz="3150" spc="31" dirty="0">
                  <a:solidFill>
                    <a:srgbClr val="FFFFFF"/>
                  </a:solidFill>
                  <a:latin typeface="Montserrat Extra-Light"/>
                </a:rPr>
                <a:t>B</a:t>
              </a:r>
              <a:r>
                <a:rPr lang="tr-TR" sz="3150" spc="31" dirty="0" smtClean="0">
                  <a:solidFill>
                    <a:srgbClr val="FFFFFF"/>
                  </a:solidFill>
                  <a:latin typeface="Montserrat Extra-Light"/>
                </a:rPr>
                <a:t>ir </a:t>
              </a:r>
              <a:r>
                <a:rPr lang="tr-TR" sz="3150" spc="31" dirty="0">
                  <a:solidFill>
                    <a:srgbClr val="FFFFFF"/>
                  </a:solidFill>
                  <a:latin typeface="Montserrat Extra-Light"/>
                </a:rPr>
                <a:t>aydaki haftalık verileri inceleyip bir sonraki haftayı tahmin eden bir model oluşturduk. Böylece her bir ilçe için aylık periyodlarda </a:t>
              </a:r>
              <a:r>
                <a:rPr lang="tr-TR" sz="3150" spc="31" dirty="0" err="1">
                  <a:solidFill>
                    <a:srgbClr val="FFFFFF"/>
                  </a:solidFill>
                  <a:latin typeface="Montserrat Extra-Light"/>
                </a:rPr>
                <a:t>tahminleme</a:t>
              </a:r>
              <a:r>
                <a:rPr lang="tr-TR" sz="3150" spc="31" dirty="0">
                  <a:solidFill>
                    <a:srgbClr val="FFFFFF"/>
                  </a:solidFill>
                  <a:latin typeface="Montserrat Extra-Light"/>
                </a:rPr>
                <a:t> yapıp ağacı istediğimiz ilçeye taşıyabiliriz.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09451" y="466034"/>
            <a:ext cx="8286645" cy="8362705"/>
            <a:chOff x="0" y="0"/>
            <a:chExt cx="7460676" cy="75291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60676" cy="7529155"/>
            </a:xfrm>
            <a:custGeom>
              <a:avLst/>
              <a:gdLst/>
              <a:ahLst/>
              <a:cxnLst/>
              <a:rect l="l" t="t" r="r" b="b"/>
              <a:pathLst>
                <a:path w="7460676" h="7529155">
                  <a:moveTo>
                    <a:pt x="0" y="0"/>
                  </a:moveTo>
                  <a:lnTo>
                    <a:pt x="0" y="7529155"/>
                  </a:lnTo>
                  <a:lnTo>
                    <a:pt x="7460676" y="7529155"/>
                  </a:lnTo>
                  <a:lnTo>
                    <a:pt x="7460676" y="0"/>
                  </a:lnTo>
                  <a:lnTo>
                    <a:pt x="0" y="0"/>
                  </a:lnTo>
                  <a:close/>
                  <a:moveTo>
                    <a:pt x="7399716" y="7468195"/>
                  </a:moveTo>
                  <a:lnTo>
                    <a:pt x="59690" y="7468195"/>
                  </a:lnTo>
                  <a:lnTo>
                    <a:pt x="59690" y="59690"/>
                  </a:lnTo>
                  <a:lnTo>
                    <a:pt x="7399716" y="59690"/>
                  </a:lnTo>
                  <a:lnTo>
                    <a:pt x="7399716" y="7468195"/>
                  </a:lnTo>
                  <a:close/>
                </a:path>
              </a:pathLst>
            </a:custGeom>
            <a:solidFill>
              <a:srgbClr val="10609D">
                <a:alpha val="9804"/>
              </a:srgbClr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143000" y="3603029"/>
            <a:ext cx="5728160" cy="2088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52"/>
              </a:lnSpc>
            </a:pPr>
            <a:r>
              <a:rPr lang="tr-TR" sz="6425" spc="-64" dirty="0">
                <a:solidFill>
                  <a:srgbClr val="10609D"/>
                </a:solidFill>
                <a:latin typeface="Montserrat Semi-Bold Bold"/>
              </a:rPr>
              <a:t>TAHMİN MODELİ</a:t>
            </a:r>
            <a:endParaRPr lang="en-US" sz="6425" spc="-64" dirty="0">
              <a:solidFill>
                <a:srgbClr val="10609D"/>
              </a:solidFill>
              <a:latin typeface="Montserrat Semi-Bold Bold"/>
            </a:endParaRPr>
          </a:p>
        </p:txBody>
      </p:sp>
    </p:spTree>
    <p:extLst>
      <p:ext uri="{BB962C8B-B14F-4D97-AF65-F5344CB8AC3E}">
        <p14:creationId xmlns:p14="http://schemas.microsoft.com/office/powerpoint/2010/main" val="304879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</TotalTime>
  <Words>268</Words>
  <Application>Microsoft Office PowerPoint</Application>
  <PresentationFormat>Custom</PresentationFormat>
  <Paragraphs>42</Paragraphs>
  <Slides>12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Montserrat Semi-Bold</vt:lpstr>
      <vt:lpstr>Montserrat Extra-Light</vt:lpstr>
      <vt:lpstr>Wingdings</vt:lpstr>
      <vt:lpstr>Calibri</vt:lpstr>
      <vt:lpstr>Montserrat Semi-Bold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Beyza Nur Kebeli</cp:lastModifiedBy>
  <cp:revision>44</cp:revision>
  <dcterms:created xsi:type="dcterms:W3CDTF">2006-08-16T00:00:00Z</dcterms:created>
  <dcterms:modified xsi:type="dcterms:W3CDTF">2022-05-18T10:44:33Z</dcterms:modified>
  <dc:identifier>DAE3ln0L_zo</dc:identifier>
</cp:coreProperties>
</file>